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1.xml" ContentType="application/vnd.openxmlformats-officedocument.presentationml.tags+xml"/>
  <Override PartName="/ppt/notesSlides/notesSlide37.xml" ContentType="application/vnd.openxmlformats-officedocument.presentationml.notesSlide+xml"/>
  <Override PartName="/ppt/tags/tag2.xml" ContentType="application/vnd.openxmlformats-officedocument.presentationml.tags+xml"/>
  <Override PartName="/ppt/notesSlides/notesSlide38.xml" ContentType="application/vnd.openxmlformats-officedocument.presentationml.notesSlide+xml"/>
  <Override PartName="/ppt/tags/tag3.xml" ContentType="application/vnd.openxmlformats-officedocument.presentationml.tags+xml"/>
  <Override PartName="/ppt/notesSlides/notesSlide39.xml" ContentType="application/vnd.openxmlformats-officedocument.presentationml.notesSlide+xml"/>
  <Override PartName="/ppt/tags/tag4.xml" ContentType="application/vnd.openxmlformats-officedocument.presentationml.tags+xml"/>
  <Override PartName="/ppt/notesSlides/notesSlide40.xml" ContentType="application/vnd.openxmlformats-officedocument.presentationml.notesSlide+xml"/>
  <Override PartName="/ppt/tags/tag5.xml" ContentType="application/vnd.openxmlformats-officedocument.presentationml.tags+xml"/>
  <Override PartName="/ppt/notesSlides/notesSlide41.xml" ContentType="application/vnd.openxmlformats-officedocument.presentationml.notesSlide+xml"/>
  <Override PartName="/ppt/tags/tag6.xml" ContentType="application/vnd.openxmlformats-officedocument.presentationml.tags+xml"/>
  <Override PartName="/ppt/notesSlides/notesSlide42.xml" ContentType="application/vnd.openxmlformats-officedocument.presentationml.notesSlide+xml"/>
  <Override PartName="/ppt/tags/tag7.xml" ContentType="application/vnd.openxmlformats-officedocument.presentationml.tags+xml"/>
  <Override PartName="/ppt/notesSlides/notesSlide43.xml" ContentType="application/vnd.openxmlformats-officedocument.presentationml.notesSlide+xml"/>
  <Override PartName="/ppt/tags/tag8.xml" ContentType="application/vnd.openxmlformats-officedocument.presentationml.tags+xml"/>
  <Override PartName="/ppt/notesSlides/notesSlide44.xml" ContentType="application/vnd.openxmlformats-officedocument.presentationml.notesSlide+xml"/>
  <Override PartName="/ppt/tags/tag9.xml" ContentType="application/vnd.openxmlformats-officedocument.presentationml.tags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tags/tag10.xml" ContentType="application/vnd.openxmlformats-officedocument.presentationml.tags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767" r:id="rId2"/>
    <p:sldId id="709" r:id="rId3"/>
    <p:sldId id="540" r:id="rId4"/>
    <p:sldId id="710" r:id="rId5"/>
    <p:sldId id="711" r:id="rId6"/>
    <p:sldId id="712" r:id="rId7"/>
    <p:sldId id="737" r:id="rId8"/>
    <p:sldId id="734" r:id="rId9"/>
    <p:sldId id="735" r:id="rId10"/>
    <p:sldId id="740" r:id="rId11"/>
    <p:sldId id="738" r:id="rId12"/>
    <p:sldId id="765" r:id="rId13"/>
    <p:sldId id="766" r:id="rId14"/>
    <p:sldId id="732" r:id="rId15"/>
    <p:sldId id="733" r:id="rId16"/>
    <p:sldId id="739" r:id="rId17"/>
    <p:sldId id="722" r:id="rId18"/>
    <p:sldId id="726" r:id="rId19"/>
    <p:sldId id="731" r:id="rId20"/>
    <p:sldId id="727" r:id="rId21"/>
    <p:sldId id="730" r:id="rId22"/>
    <p:sldId id="669" r:id="rId23"/>
    <p:sldId id="713" r:id="rId24"/>
    <p:sldId id="714" r:id="rId25"/>
    <p:sldId id="715" r:id="rId26"/>
    <p:sldId id="716" r:id="rId27"/>
    <p:sldId id="754" r:id="rId28"/>
    <p:sldId id="656" r:id="rId29"/>
    <p:sldId id="676" r:id="rId30"/>
    <p:sldId id="677" r:id="rId31"/>
    <p:sldId id="753" r:id="rId32"/>
    <p:sldId id="662" r:id="rId33"/>
    <p:sldId id="678" r:id="rId34"/>
    <p:sldId id="685" r:id="rId35"/>
    <p:sldId id="682" r:id="rId36"/>
    <p:sldId id="666" r:id="rId37"/>
    <p:sldId id="688" r:id="rId38"/>
    <p:sldId id="708" r:id="rId39"/>
    <p:sldId id="744" r:id="rId40"/>
    <p:sldId id="755" r:id="rId41"/>
    <p:sldId id="756" r:id="rId42"/>
    <p:sldId id="757" r:id="rId43"/>
    <p:sldId id="758" r:id="rId44"/>
    <p:sldId id="759" r:id="rId45"/>
    <p:sldId id="760" r:id="rId46"/>
    <p:sldId id="761" r:id="rId47"/>
    <p:sldId id="762" r:id="rId48"/>
    <p:sldId id="763" r:id="rId49"/>
    <p:sldId id="720" r:id="rId50"/>
    <p:sldId id="768" r:id="rId51"/>
    <p:sldId id="719" r:id="rId52"/>
    <p:sldId id="764" r:id="rId53"/>
  </p:sldIdLst>
  <p:sldSz cx="9144000" cy="6858000" type="screen4x3"/>
  <p:notesSz cx="7102475" cy="93694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-96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-96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-96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-96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-96" charset="-128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-96" charset="-128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-96" charset="-128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-96" charset="-128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-96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0"/>
    <a:srgbClr val="008000"/>
    <a:srgbClr val="C51F0D"/>
    <a:srgbClr val="CC0000"/>
    <a:srgbClr val="006600"/>
    <a:srgbClr val="000000"/>
    <a:srgbClr val="FF3300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emlayout 2 - Marker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6265" autoAdjust="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FEECA-BAAA-400B-BF54-683F3E014BB2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52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89952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2BEF5-070F-442D-B734-62A470D44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7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19" tIns="47060" rIns="94119" bIns="4706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ea typeface="ＭＳ Ｐゴシック" pitchFamily="-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736" y="0"/>
            <a:ext cx="3077739" cy="46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19" tIns="47060" rIns="94119" bIns="4706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ea typeface="ＭＳ Ｐゴシック" pitchFamily="-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9675" y="703263"/>
            <a:ext cx="4683125" cy="3513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997" y="4450477"/>
            <a:ext cx="5208482" cy="421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19" tIns="47060" rIns="94119" bIns="470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0954"/>
            <a:ext cx="3077739" cy="46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19" tIns="47060" rIns="94119" bIns="4706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ea typeface="ＭＳ Ｐゴシック" pitchFamily="-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736" y="8900954"/>
            <a:ext cx="3077739" cy="46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19" tIns="47060" rIns="94119" bIns="4706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ea typeface="ＭＳ Ｐゴシック" pitchFamily="-96" charset="-128"/>
                <a:cs typeface="+mn-cs"/>
              </a:defRPr>
            </a:lvl1pPr>
          </a:lstStyle>
          <a:p>
            <a:pPr>
              <a:defRPr/>
            </a:pPr>
            <a:fld id="{BF53A04E-0625-4112-8CAB-4FDDC5BF4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70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4718" indent="-294122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6490" indent="-235298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7086" indent="-235298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7682" indent="-235298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8278" indent="-23529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8874" indent="-23529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9470" indent="-23529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00066" indent="-23529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04E02FA-6856-4F89-83D1-85BED2C12731}" type="slidenum">
              <a:rPr lang="en-US" sz="1200" b="0"/>
              <a:pPr/>
              <a:t>1</a:t>
            </a:fld>
            <a:endParaRPr lang="en-US" sz="1200" b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a-DK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525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5F9C63-B0B0-4033-B87A-07AE116A580E}" type="slidenum">
              <a:rPr lang="en-US" smtClean="0">
                <a:ea typeface="ＭＳ Ｐゴシック" pitchFamily="34" charset="-128"/>
              </a:rPr>
              <a:pPr/>
              <a:t>11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a-DK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3656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60792" algn="l"/>
                <a:tab pos="923218" algn="l"/>
                <a:tab pos="1385644" algn="l"/>
                <a:tab pos="1848070" algn="l"/>
                <a:tab pos="2310495" algn="l"/>
                <a:tab pos="2772922" algn="l"/>
                <a:tab pos="3235347" algn="l"/>
                <a:tab pos="3697774" algn="l"/>
                <a:tab pos="4160199" algn="l"/>
                <a:tab pos="4622625" algn="l"/>
                <a:tab pos="5085051" algn="l"/>
                <a:tab pos="5547477" algn="l"/>
                <a:tab pos="6009903" algn="l"/>
                <a:tab pos="6472329" algn="l"/>
                <a:tab pos="6934754" algn="l"/>
                <a:tab pos="7397181" algn="l"/>
                <a:tab pos="7859606" algn="l"/>
                <a:tab pos="8322033" algn="l"/>
                <a:tab pos="8784458" algn="l"/>
                <a:tab pos="924688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60792" algn="l"/>
                <a:tab pos="923218" algn="l"/>
                <a:tab pos="1385644" algn="l"/>
                <a:tab pos="1848070" algn="l"/>
                <a:tab pos="2310495" algn="l"/>
                <a:tab pos="2772922" algn="l"/>
                <a:tab pos="3235347" algn="l"/>
                <a:tab pos="3697774" algn="l"/>
                <a:tab pos="4160199" algn="l"/>
                <a:tab pos="4622625" algn="l"/>
                <a:tab pos="5085051" algn="l"/>
                <a:tab pos="5547477" algn="l"/>
                <a:tab pos="6009903" algn="l"/>
                <a:tab pos="6472329" algn="l"/>
                <a:tab pos="6934754" algn="l"/>
                <a:tab pos="7397181" algn="l"/>
                <a:tab pos="7859606" algn="l"/>
                <a:tab pos="8322033" algn="l"/>
                <a:tab pos="8784458" algn="l"/>
                <a:tab pos="924688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60792" algn="l"/>
                <a:tab pos="923218" algn="l"/>
                <a:tab pos="1385644" algn="l"/>
                <a:tab pos="1848070" algn="l"/>
                <a:tab pos="2310495" algn="l"/>
                <a:tab pos="2772922" algn="l"/>
                <a:tab pos="3235347" algn="l"/>
                <a:tab pos="3697774" algn="l"/>
                <a:tab pos="4160199" algn="l"/>
                <a:tab pos="4622625" algn="l"/>
                <a:tab pos="5085051" algn="l"/>
                <a:tab pos="5547477" algn="l"/>
                <a:tab pos="6009903" algn="l"/>
                <a:tab pos="6472329" algn="l"/>
                <a:tab pos="6934754" algn="l"/>
                <a:tab pos="7397181" algn="l"/>
                <a:tab pos="7859606" algn="l"/>
                <a:tab pos="8322033" algn="l"/>
                <a:tab pos="8784458" algn="l"/>
                <a:tab pos="924688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60792" algn="l"/>
                <a:tab pos="923218" algn="l"/>
                <a:tab pos="1385644" algn="l"/>
                <a:tab pos="1848070" algn="l"/>
                <a:tab pos="2310495" algn="l"/>
                <a:tab pos="2772922" algn="l"/>
                <a:tab pos="3235347" algn="l"/>
                <a:tab pos="3697774" algn="l"/>
                <a:tab pos="4160199" algn="l"/>
                <a:tab pos="4622625" algn="l"/>
                <a:tab pos="5085051" algn="l"/>
                <a:tab pos="5547477" algn="l"/>
                <a:tab pos="6009903" algn="l"/>
                <a:tab pos="6472329" algn="l"/>
                <a:tab pos="6934754" algn="l"/>
                <a:tab pos="7397181" algn="l"/>
                <a:tab pos="7859606" algn="l"/>
                <a:tab pos="8322033" algn="l"/>
                <a:tab pos="8784458" algn="l"/>
                <a:tab pos="924688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60792" algn="l"/>
                <a:tab pos="923218" algn="l"/>
                <a:tab pos="1385644" algn="l"/>
                <a:tab pos="1848070" algn="l"/>
                <a:tab pos="2310495" algn="l"/>
                <a:tab pos="2772922" algn="l"/>
                <a:tab pos="3235347" algn="l"/>
                <a:tab pos="3697774" algn="l"/>
                <a:tab pos="4160199" algn="l"/>
                <a:tab pos="4622625" algn="l"/>
                <a:tab pos="5085051" algn="l"/>
                <a:tab pos="5547477" algn="l"/>
                <a:tab pos="6009903" algn="l"/>
                <a:tab pos="6472329" algn="l"/>
                <a:tab pos="6934754" algn="l"/>
                <a:tab pos="7397181" algn="l"/>
                <a:tab pos="7859606" algn="l"/>
                <a:tab pos="8322033" algn="l"/>
                <a:tab pos="8784458" algn="l"/>
                <a:tab pos="924688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88278" indent="-235298" defTabSz="46242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0792" algn="l"/>
                <a:tab pos="923218" algn="l"/>
                <a:tab pos="1385644" algn="l"/>
                <a:tab pos="1848070" algn="l"/>
                <a:tab pos="2310495" algn="l"/>
                <a:tab pos="2772922" algn="l"/>
                <a:tab pos="3235347" algn="l"/>
                <a:tab pos="3697774" algn="l"/>
                <a:tab pos="4160199" algn="l"/>
                <a:tab pos="4622625" algn="l"/>
                <a:tab pos="5085051" algn="l"/>
                <a:tab pos="5547477" algn="l"/>
                <a:tab pos="6009903" algn="l"/>
                <a:tab pos="6472329" algn="l"/>
                <a:tab pos="6934754" algn="l"/>
                <a:tab pos="7397181" algn="l"/>
                <a:tab pos="7859606" algn="l"/>
                <a:tab pos="8322033" algn="l"/>
                <a:tab pos="8784458" algn="l"/>
                <a:tab pos="924688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58874" indent="-235298" defTabSz="46242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0792" algn="l"/>
                <a:tab pos="923218" algn="l"/>
                <a:tab pos="1385644" algn="l"/>
                <a:tab pos="1848070" algn="l"/>
                <a:tab pos="2310495" algn="l"/>
                <a:tab pos="2772922" algn="l"/>
                <a:tab pos="3235347" algn="l"/>
                <a:tab pos="3697774" algn="l"/>
                <a:tab pos="4160199" algn="l"/>
                <a:tab pos="4622625" algn="l"/>
                <a:tab pos="5085051" algn="l"/>
                <a:tab pos="5547477" algn="l"/>
                <a:tab pos="6009903" algn="l"/>
                <a:tab pos="6472329" algn="l"/>
                <a:tab pos="6934754" algn="l"/>
                <a:tab pos="7397181" algn="l"/>
                <a:tab pos="7859606" algn="l"/>
                <a:tab pos="8322033" algn="l"/>
                <a:tab pos="8784458" algn="l"/>
                <a:tab pos="924688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529470" indent="-235298" defTabSz="46242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0792" algn="l"/>
                <a:tab pos="923218" algn="l"/>
                <a:tab pos="1385644" algn="l"/>
                <a:tab pos="1848070" algn="l"/>
                <a:tab pos="2310495" algn="l"/>
                <a:tab pos="2772922" algn="l"/>
                <a:tab pos="3235347" algn="l"/>
                <a:tab pos="3697774" algn="l"/>
                <a:tab pos="4160199" algn="l"/>
                <a:tab pos="4622625" algn="l"/>
                <a:tab pos="5085051" algn="l"/>
                <a:tab pos="5547477" algn="l"/>
                <a:tab pos="6009903" algn="l"/>
                <a:tab pos="6472329" algn="l"/>
                <a:tab pos="6934754" algn="l"/>
                <a:tab pos="7397181" algn="l"/>
                <a:tab pos="7859606" algn="l"/>
                <a:tab pos="8322033" algn="l"/>
                <a:tab pos="8784458" algn="l"/>
                <a:tab pos="924688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000066" indent="-235298" defTabSz="46242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0792" algn="l"/>
                <a:tab pos="923218" algn="l"/>
                <a:tab pos="1385644" algn="l"/>
                <a:tab pos="1848070" algn="l"/>
                <a:tab pos="2310495" algn="l"/>
                <a:tab pos="2772922" algn="l"/>
                <a:tab pos="3235347" algn="l"/>
                <a:tab pos="3697774" algn="l"/>
                <a:tab pos="4160199" algn="l"/>
                <a:tab pos="4622625" algn="l"/>
                <a:tab pos="5085051" algn="l"/>
                <a:tab pos="5547477" algn="l"/>
                <a:tab pos="6009903" algn="l"/>
                <a:tab pos="6472329" algn="l"/>
                <a:tab pos="6934754" algn="l"/>
                <a:tab pos="7397181" algn="l"/>
                <a:tab pos="7859606" algn="l"/>
                <a:tab pos="8322033" algn="l"/>
                <a:tab pos="8784458" algn="l"/>
                <a:tab pos="924688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4A7757-9347-4BAB-8202-35AB4FE7854A}" type="slidenum">
              <a:rPr lang="fr-FR" altLang="fr-FR">
                <a:latin typeface="Calibri" panose="020F0502020204030204" pitchFamily="34" charset="0"/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12</a:t>
            </a:fld>
            <a:endParaRPr lang="fr-FR" altLang="fr-FR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4023092" y="8899328"/>
            <a:ext cx="3076095" cy="46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637" tIns="48171" rIns="92637" bIns="48171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6ACC325-6778-4B74-B7C8-B530C7C8E08D}" type="slidenum">
              <a:rPr lang="fr-FR" altLang="fr-FR">
                <a:latin typeface="Calibri" panose="020F0502020204030204" pitchFamily="34" charset="0"/>
                <a:cs typeface="Arial Unicode MS" panose="020B0604020202020204" pitchFamily="34" charset="-128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fr-FR" altLang="fr-FR">
              <a:latin typeface="Calibri" panose="020F050202020403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4023092" y="8899328"/>
            <a:ext cx="3077739" cy="46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637" tIns="48171" rIns="92637" bIns="48171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D7A9CB-F206-4E5E-A06D-746F3E48D681}" type="slidenum">
              <a:rPr lang="en-US" altLang="fr-FR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fr-FR">
              <a:latin typeface="Calibri" panose="020F0502020204030204" pitchFamily="34" charset="0"/>
            </a:endParaRPr>
          </a:p>
        </p:txBody>
      </p:sp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4024736" y="8900954"/>
            <a:ext cx="3077739" cy="46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637" tIns="48171" rIns="92637" bIns="48171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A9FB1E4-1E20-4FE4-88B9-C18A5EBB51F2}" type="slidenum">
              <a:rPr lang="en-US" altLang="fr-FR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fr-FR" b="1">
              <a:solidFill>
                <a:srgbClr val="00008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703263"/>
            <a:ext cx="4676775" cy="35067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46997" y="4450477"/>
            <a:ext cx="5208482" cy="4216241"/>
          </a:xfr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63"/>
              </a:spcBef>
              <a:tabLst>
                <a:tab pos="0" algn="l"/>
                <a:tab pos="460792" algn="l"/>
                <a:tab pos="923218" algn="l"/>
                <a:tab pos="1385644" algn="l"/>
                <a:tab pos="1848070" algn="l"/>
                <a:tab pos="2310495" algn="l"/>
                <a:tab pos="2772922" algn="l"/>
                <a:tab pos="3235347" algn="l"/>
                <a:tab pos="3697774" algn="l"/>
                <a:tab pos="4160199" algn="l"/>
                <a:tab pos="4622625" algn="l"/>
                <a:tab pos="5085051" algn="l"/>
                <a:tab pos="5547477" algn="l"/>
                <a:tab pos="6009903" algn="l"/>
                <a:tab pos="6472329" algn="l"/>
                <a:tab pos="6934754" algn="l"/>
                <a:tab pos="7397181" algn="l"/>
                <a:tab pos="7859606" algn="l"/>
                <a:tab pos="8322033" algn="l"/>
                <a:tab pos="8784458" algn="l"/>
                <a:tab pos="9246884" algn="l"/>
              </a:tabLst>
            </a:pPr>
            <a:endParaRPr lang="da-DK" altLang="fr-FR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6192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60792" algn="l"/>
                <a:tab pos="923218" algn="l"/>
                <a:tab pos="1385644" algn="l"/>
                <a:tab pos="1848070" algn="l"/>
                <a:tab pos="2310495" algn="l"/>
                <a:tab pos="2772922" algn="l"/>
                <a:tab pos="3235347" algn="l"/>
                <a:tab pos="3697774" algn="l"/>
                <a:tab pos="4160199" algn="l"/>
                <a:tab pos="4622625" algn="l"/>
                <a:tab pos="5085051" algn="l"/>
                <a:tab pos="5547477" algn="l"/>
                <a:tab pos="6009903" algn="l"/>
                <a:tab pos="6472329" algn="l"/>
                <a:tab pos="6934754" algn="l"/>
                <a:tab pos="7397181" algn="l"/>
                <a:tab pos="7859606" algn="l"/>
                <a:tab pos="8322033" algn="l"/>
                <a:tab pos="8784458" algn="l"/>
                <a:tab pos="924688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60792" algn="l"/>
                <a:tab pos="923218" algn="l"/>
                <a:tab pos="1385644" algn="l"/>
                <a:tab pos="1848070" algn="l"/>
                <a:tab pos="2310495" algn="l"/>
                <a:tab pos="2772922" algn="l"/>
                <a:tab pos="3235347" algn="l"/>
                <a:tab pos="3697774" algn="l"/>
                <a:tab pos="4160199" algn="l"/>
                <a:tab pos="4622625" algn="l"/>
                <a:tab pos="5085051" algn="l"/>
                <a:tab pos="5547477" algn="l"/>
                <a:tab pos="6009903" algn="l"/>
                <a:tab pos="6472329" algn="l"/>
                <a:tab pos="6934754" algn="l"/>
                <a:tab pos="7397181" algn="l"/>
                <a:tab pos="7859606" algn="l"/>
                <a:tab pos="8322033" algn="l"/>
                <a:tab pos="8784458" algn="l"/>
                <a:tab pos="924688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60792" algn="l"/>
                <a:tab pos="923218" algn="l"/>
                <a:tab pos="1385644" algn="l"/>
                <a:tab pos="1848070" algn="l"/>
                <a:tab pos="2310495" algn="l"/>
                <a:tab pos="2772922" algn="l"/>
                <a:tab pos="3235347" algn="l"/>
                <a:tab pos="3697774" algn="l"/>
                <a:tab pos="4160199" algn="l"/>
                <a:tab pos="4622625" algn="l"/>
                <a:tab pos="5085051" algn="l"/>
                <a:tab pos="5547477" algn="l"/>
                <a:tab pos="6009903" algn="l"/>
                <a:tab pos="6472329" algn="l"/>
                <a:tab pos="6934754" algn="l"/>
                <a:tab pos="7397181" algn="l"/>
                <a:tab pos="7859606" algn="l"/>
                <a:tab pos="8322033" algn="l"/>
                <a:tab pos="8784458" algn="l"/>
                <a:tab pos="924688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60792" algn="l"/>
                <a:tab pos="923218" algn="l"/>
                <a:tab pos="1385644" algn="l"/>
                <a:tab pos="1848070" algn="l"/>
                <a:tab pos="2310495" algn="l"/>
                <a:tab pos="2772922" algn="l"/>
                <a:tab pos="3235347" algn="l"/>
                <a:tab pos="3697774" algn="l"/>
                <a:tab pos="4160199" algn="l"/>
                <a:tab pos="4622625" algn="l"/>
                <a:tab pos="5085051" algn="l"/>
                <a:tab pos="5547477" algn="l"/>
                <a:tab pos="6009903" algn="l"/>
                <a:tab pos="6472329" algn="l"/>
                <a:tab pos="6934754" algn="l"/>
                <a:tab pos="7397181" algn="l"/>
                <a:tab pos="7859606" algn="l"/>
                <a:tab pos="8322033" algn="l"/>
                <a:tab pos="8784458" algn="l"/>
                <a:tab pos="924688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60792" algn="l"/>
                <a:tab pos="923218" algn="l"/>
                <a:tab pos="1385644" algn="l"/>
                <a:tab pos="1848070" algn="l"/>
                <a:tab pos="2310495" algn="l"/>
                <a:tab pos="2772922" algn="l"/>
                <a:tab pos="3235347" algn="l"/>
                <a:tab pos="3697774" algn="l"/>
                <a:tab pos="4160199" algn="l"/>
                <a:tab pos="4622625" algn="l"/>
                <a:tab pos="5085051" algn="l"/>
                <a:tab pos="5547477" algn="l"/>
                <a:tab pos="6009903" algn="l"/>
                <a:tab pos="6472329" algn="l"/>
                <a:tab pos="6934754" algn="l"/>
                <a:tab pos="7397181" algn="l"/>
                <a:tab pos="7859606" algn="l"/>
                <a:tab pos="8322033" algn="l"/>
                <a:tab pos="8784458" algn="l"/>
                <a:tab pos="924688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88278" indent="-235298" defTabSz="46242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0792" algn="l"/>
                <a:tab pos="923218" algn="l"/>
                <a:tab pos="1385644" algn="l"/>
                <a:tab pos="1848070" algn="l"/>
                <a:tab pos="2310495" algn="l"/>
                <a:tab pos="2772922" algn="l"/>
                <a:tab pos="3235347" algn="l"/>
                <a:tab pos="3697774" algn="l"/>
                <a:tab pos="4160199" algn="l"/>
                <a:tab pos="4622625" algn="l"/>
                <a:tab pos="5085051" algn="l"/>
                <a:tab pos="5547477" algn="l"/>
                <a:tab pos="6009903" algn="l"/>
                <a:tab pos="6472329" algn="l"/>
                <a:tab pos="6934754" algn="l"/>
                <a:tab pos="7397181" algn="l"/>
                <a:tab pos="7859606" algn="l"/>
                <a:tab pos="8322033" algn="l"/>
                <a:tab pos="8784458" algn="l"/>
                <a:tab pos="924688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58874" indent="-235298" defTabSz="46242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0792" algn="l"/>
                <a:tab pos="923218" algn="l"/>
                <a:tab pos="1385644" algn="l"/>
                <a:tab pos="1848070" algn="l"/>
                <a:tab pos="2310495" algn="l"/>
                <a:tab pos="2772922" algn="l"/>
                <a:tab pos="3235347" algn="l"/>
                <a:tab pos="3697774" algn="l"/>
                <a:tab pos="4160199" algn="l"/>
                <a:tab pos="4622625" algn="l"/>
                <a:tab pos="5085051" algn="l"/>
                <a:tab pos="5547477" algn="l"/>
                <a:tab pos="6009903" algn="l"/>
                <a:tab pos="6472329" algn="l"/>
                <a:tab pos="6934754" algn="l"/>
                <a:tab pos="7397181" algn="l"/>
                <a:tab pos="7859606" algn="l"/>
                <a:tab pos="8322033" algn="l"/>
                <a:tab pos="8784458" algn="l"/>
                <a:tab pos="924688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529470" indent="-235298" defTabSz="46242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0792" algn="l"/>
                <a:tab pos="923218" algn="l"/>
                <a:tab pos="1385644" algn="l"/>
                <a:tab pos="1848070" algn="l"/>
                <a:tab pos="2310495" algn="l"/>
                <a:tab pos="2772922" algn="l"/>
                <a:tab pos="3235347" algn="l"/>
                <a:tab pos="3697774" algn="l"/>
                <a:tab pos="4160199" algn="l"/>
                <a:tab pos="4622625" algn="l"/>
                <a:tab pos="5085051" algn="l"/>
                <a:tab pos="5547477" algn="l"/>
                <a:tab pos="6009903" algn="l"/>
                <a:tab pos="6472329" algn="l"/>
                <a:tab pos="6934754" algn="l"/>
                <a:tab pos="7397181" algn="l"/>
                <a:tab pos="7859606" algn="l"/>
                <a:tab pos="8322033" algn="l"/>
                <a:tab pos="8784458" algn="l"/>
                <a:tab pos="924688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000066" indent="-235298" defTabSz="46242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0792" algn="l"/>
                <a:tab pos="923218" algn="l"/>
                <a:tab pos="1385644" algn="l"/>
                <a:tab pos="1848070" algn="l"/>
                <a:tab pos="2310495" algn="l"/>
                <a:tab pos="2772922" algn="l"/>
                <a:tab pos="3235347" algn="l"/>
                <a:tab pos="3697774" algn="l"/>
                <a:tab pos="4160199" algn="l"/>
                <a:tab pos="4622625" algn="l"/>
                <a:tab pos="5085051" algn="l"/>
                <a:tab pos="5547477" algn="l"/>
                <a:tab pos="6009903" algn="l"/>
                <a:tab pos="6472329" algn="l"/>
                <a:tab pos="6934754" algn="l"/>
                <a:tab pos="7397181" algn="l"/>
                <a:tab pos="7859606" algn="l"/>
                <a:tab pos="8322033" algn="l"/>
                <a:tab pos="8784458" algn="l"/>
                <a:tab pos="924688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2E4FAC-917E-498A-A5B0-B0D52A811AAE}" type="slidenum">
              <a:rPr lang="fr-FR" altLang="fr-FR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fr-FR" altLang="fr-FR">
              <a:latin typeface="Calibri" panose="020F0502020204030204" pitchFamily="34" charset="0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4023093" y="8899328"/>
            <a:ext cx="3072806" cy="46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637" tIns="48171" rIns="92637" bIns="48171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FE4FEBD-65A9-4A6A-8DA2-6EDF43C5C650}" type="slidenum">
              <a:rPr lang="fr-FR" altLang="fr-FR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fr-FR" altLang="fr-FR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4023092" y="8899328"/>
            <a:ext cx="3076095" cy="46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637" tIns="48171" rIns="92637" bIns="48171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F2B1883-5098-4AA3-96BF-0163CFBD4912}" type="slidenum">
              <a:rPr lang="fr-FR" altLang="fr-FR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fr-FR" altLang="fr-FR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4023092" y="8899328"/>
            <a:ext cx="3077739" cy="46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637" tIns="48171" rIns="92637" bIns="48171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FB11BEE-97C3-40FC-9D47-67C904C87108}" type="slidenum">
              <a:rPr lang="en-US" altLang="fr-FR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fr-FR">
              <a:latin typeface="Calibri" panose="020F0502020204030204" pitchFamily="34" charset="0"/>
            </a:endParaRP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4024736" y="8900954"/>
            <a:ext cx="3077739" cy="46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637" tIns="48171" rIns="92637" bIns="48171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8214ABA-49B4-4634-9CB2-852C65D1ADCB}" type="slidenum">
              <a:rPr lang="en-US" altLang="fr-FR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fr-FR" b="1">
              <a:solidFill>
                <a:srgbClr val="00008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151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703263"/>
            <a:ext cx="4683125" cy="35131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5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46997" y="4450477"/>
            <a:ext cx="5208482" cy="4216241"/>
          </a:xfr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63"/>
              </a:spcBef>
              <a:tabLst>
                <a:tab pos="0" algn="l"/>
                <a:tab pos="460792" algn="l"/>
                <a:tab pos="923218" algn="l"/>
                <a:tab pos="1385644" algn="l"/>
                <a:tab pos="1848070" algn="l"/>
                <a:tab pos="2310495" algn="l"/>
                <a:tab pos="2772922" algn="l"/>
                <a:tab pos="3235347" algn="l"/>
                <a:tab pos="3697774" algn="l"/>
                <a:tab pos="4160199" algn="l"/>
                <a:tab pos="4622625" algn="l"/>
                <a:tab pos="5085051" algn="l"/>
                <a:tab pos="5547477" algn="l"/>
                <a:tab pos="6009903" algn="l"/>
                <a:tab pos="6472329" algn="l"/>
                <a:tab pos="6934754" algn="l"/>
                <a:tab pos="7397181" algn="l"/>
                <a:tab pos="7859606" algn="l"/>
                <a:tab pos="8322033" algn="l"/>
                <a:tab pos="8784458" algn="l"/>
                <a:tab pos="9246884" algn="l"/>
              </a:tabLst>
            </a:pPr>
            <a:endParaRPr lang="it-IT" altLang="fr-FR" smtClean="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1335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7124" indent="-302740" eaLnBrk="0" hangingPunct="0">
              <a:defRPr sz="2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10961" indent="-242192" eaLnBrk="0" hangingPunct="0">
              <a:defRPr sz="2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5346" indent="-242192" eaLnBrk="0" hangingPunct="0">
              <a:defRPr sz="2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9730" indent="-242192" eaLnBrk="0" hangingPunct="0">
              <a:defRPr sz="2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64115" indent="-24219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8499" indent="-24219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32883" indent="-24219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17268" indent="-24219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6665EAB-48AD-4850-9A33-6DB49A4B2C06}" type="slidenum">
              <a:rPr lang="en-US" sz="1200" b="0"/>
              <a:pPr/>
              <a:t>14</a:t>
            </a:fld>
            <a:endParaRPr lang="en-US" sz="1200" b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7938" y="720725"/>
            <a:ext cx="4799012" cy="3598863"/>
          </a:xfrm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a-DK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768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5BEB3F-873E-4F52-AA69-112E1968FD56}" type="slidenum">
              <a:rPr lang="en-US" smtClean="0">
                <a:ea typeface="ＭＳ Ｐゴシック" pitchFamily="34" charset="-128"/>
              </a:rPr>
              <a:pPr/>
              <a:t>15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a-DK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2250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7124" indent="-302740" eaLnBrk="0" hangingPunct="0">
              <a:defRPr sz="2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10961" indent="-242192" eaLnBrk="0" hangingPunct="0">
              <a:defRPr sz="2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5346" indent="-242192" eaLnBrk="0" hangingPunct="0">
              <a:defRPr sz="2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9730" indent="-242192" eaLnBrk="0" hangingPunct="0">
              <a:defRPr sz="2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64115" indent="-24219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8499" indent="-24219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32883" indent="-24219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17268" indent="-24219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6665EAB-48AD-4850-9A33-6DB49A4B2C06}" type="slidenum">
              <a:rPr lang="en-US" sz="1200" b="0"/>
              <a:pPr/>
              <a:t>16</a:t>
            </a:fld>
            <a:endParaRPr lang="en-US" sz="1200" b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7938" y="720725"/>
            <a:ext cx="4799012" cy="3598863"/>
          </a:xfrm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a-DK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633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4718" indent="-294122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6490" indent="-235298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7086" indent="-235298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7682" indent="-235298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8278" indent="-23529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8874" indent="-23529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9470" indent="-23529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00066" indent="-23529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54508CA-B89C-4A4E-B34F-97397A877FDC}" type="slidenum">
              <a:rPr lang="en-US" sz="1200" b="0"/>
              <a:pPr/>
              <a:t>17</a:t>
            </a:fld>
            <a:endParaRPr lang="en-US" sz="1200" b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a-DK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7918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B65157D-DE39-45B4-90A6-3B8F6338D79C}" type="slidenum">
              <a:rPr lang="en-US" smtClean="0">
                <a:ea typeface="ＭＳ Ｐゴシック" pitchFamily="34" charset="-128"/>
              </a:rPr>
              <a:pPr/>
              <a:t>18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97" y="3337858"/>
            <a:ext cx="7575973" cy="316218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a-DK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98020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80BB72-DCF9-4B46-BF20-C8113E6212B3}" type="slidenum">
              <a:rPr lang="en-US" smtClean="0">
                <a:ea typeface="ＭＳ Ｐゴシック" pitchFamily="34" charset="-128"/>
              </a:rPr>
              <a:pPr/>
              <a:t>19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a-DK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4834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80BB72-DCF9-4B46-BF20-C8113E6212B3}" type="slidenum">
              <a:rPr lang="en-US" smtClean="0">
                <a:ea typeface="ＭＳ Ｐゴシック" pitchFamily="34" charset="-128"/>
              </a:rPr>
              <a:pPr/>
              <a:t>20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a-DK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7844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4718" indent="-294122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6490" indent="-235298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7086" indent="-235298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7682" indent="-235298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8278" indent="-23529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8874" indent="-23529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9470" indent="-23529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00066" indent="-23529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04E02FA-6856-4F89-83D1-85BED2C12731}" type="slidenum">
              <a:rPr lang="en-US" sz="1200" b="0"/>
              <a:pPr/>
              <a:t>2</a:t>
            </a:fld>
            <a:endParaRPr lang="en-US" sz="1200" b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a-DK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45731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0E90696-30D1-4362-A0B4-4DE8B9DD70AB}" type="slidenum">
              <a:rPr lang="en-US" smtClean="0">
                <a:ea typeface="ＭＳ Ｐゴシック" pitchFamily="34" charset="-128"/>
              </a:rPr>
              <a:pPr/>
              <a:t>21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23830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F8D433-4CE8-4B52-9D09-108F036F89AD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39711556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4718" indent="-294122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6490" indent="-235298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7086" indent="-235298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7682" indent="-235298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8278" indent="-23529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8874" indent="-23529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9470" indent="-23529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00066" indent="-23529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A0C26B0-81C2-4CCF-99F7-C02542E9F0D1}" type="slidenum">
              <a:rPr lang="en-US" sz="1200" b="0"/>
              <a:pPr/>
              <a:t>23</a:t>
            </a:fld>
            <a:endParaRPr lang="en-US" sz="1200" b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a-DK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62381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4718" indent="-294122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6490" indent="-235298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7086" indent="-235298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7682" indent="-235298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8278" indent="-23529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8874" indent="-23529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9470" indent="-23529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00066" indent="-23529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E1FFDCA-7001-44FD-8F46-9C9C84A9C599}" type="slidenum">
              <a:rPr lang="en-US" sz="1200" b="0"/>
              <a:pPr/>
              <a:t>25</a:t>
            </a:fld>
            <a:endParaRPr lang="en-US" sz="1200" b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a-DK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71199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ADF463-C95B-4613-BA79-9A36993C4C28}" type="slidenum">
              <a:rPr lang="en-US" smtClean="0">
                <a:ea typeface="ＭＳ Ｐゴシック" pitchFamily="34" charset="-128"/>
              </a:rPr>
              <a:pPr/>
              <a:t>26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a-DK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21409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ADF463-C95B-4613-BA79-9A36993C4C28}" type="slidenum">
              <a:rPr lang="en-US" smtClean="0">
                <a:ea typeface="ＭＳ Ｐゴシック" pitchFamily="34" charset="-128"/>
              </a:rPr>
              <a:pPr/>
              <a:t>27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a-DK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7649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7B0232-88BB-4B6F-ACB9-413ED12B6BB0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16990181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34DA4F-73A7-40A4-9FCB-2491E332343F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31842043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BFBE7D-B186-4992-8692-F208828799EC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11870801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5F64B5-CF81-43D1-97BE-84DBE877BBD7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603880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F39D51-8AE2-4C5D-BFCA-FA80E0323C7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16231942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0C80CD-49A9-453E-AAC5-B379C30D8F25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84509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196FA-8599-419F-B70A-0D1735184D5D}" type="slidenum">
              <a:rPr lang="en-US" smtClean="0">
                <a:solidFill>
                  <a:srgbClr val="000000"/>
                </a:solidFill>
              </a:rPr>
              <a:pPr/>
              <a:t>34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19933305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C6E8A3-3334-4F8D-9F65-0B9A388F2105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37325777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55EFC7-27FF-497F-A35C-B307E238607F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7113962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5FA1D9-D420-419A-800F-7E2A2706839E}" type="slidenum">
              <a:rPr lang="en-US" smtClean="0">
                <a:solidFill>
                  <a:srgbClr val="000000"/>
                </a:solidFill>
              </a:rPr>
              <a:pPr/>
              <a:t>37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3445977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C6E8A3-3334-4F8D-9F65-0B9A388F2105}" type="slidenum">
              <a:rPr lang="en-US" smtClean="0">
                <a:solidFill>
                  <a:srgbClr val="000000"/>
                </a:solidFill>
              </a:rPr>
              <a:pPr/>
              <a:t>38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1783072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1B5243-FE3A-4668-A0A1-5AF52BF0B19D}" type="slidenum">
              <a:rPr lang="en-US" smtClean="0">
                <a:ea typeface="ＭＳ Ｐゴシック" pitchFamily="34" charset="-128"/>
              </a:rPr>
              <a:pPr/>
              <a:t>39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a-DK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68539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EF5807-FE02-48AE-986B-5D47538FC2DB}" type="slidenum">
              <a:rPr lang="en-US" smtClean="0">
                <a:ea typeface="ＭＳ Ｐゴシック" pitchFamily="34" charset="-128"/>
              </a:rPr>
              <a:pPr/>
              <a:t>40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a-DK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37893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8CB9AD-2D1A-43BD-9E7B-E035DF9A6B39}" type="slidenum">
              <a:rPr lang="en-US"/>
              <a:pPr/>
              <a:t>41</a:t>
            </a:fld>
            <a:endParaRPr lang="en-US"/>
          </a:p>
        </p:txBody>
      </p:sp>
      <p:sp>
        <p:nvSpPr>
          <p:cNvPr id="616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7938" y="720725"/>
            <a:ext cx="4799012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756" y="4560194"/>
            <a:ext cx="5394155" cy="432018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87059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3C8741-9822-42C8-9883-E40164C6EE28}" type="slidenum">
              <a:rPr lang="en-US"/>
              <a:pPr/>
              <a:t>42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9675" y="703263"/>
            <a:ext cx="4683125" cy="3513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997" y="4450477"/>
            <a:ext cx="5208482" cy="421624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4509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4718" indent="-294122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6490" indent="-235298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7086" indent="-235298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7682" indent="-235298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8278" indent="-23529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8874" indent="-23529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9470" indent="-23529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00066" indent="-23529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4AEBC5B-ED07-4261-B006-E9524ABC12DE}" type="slidenum">
              <a:rPr lang="en-US" sz="1200" b="0"/>
              <a:pPr/>
              <a:t>4</a:t>
            </a:fld>
            <a:endParaRPr lang="en-US" sz="1200" b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a-DK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1789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3C8741-9822-42C8-9883-E40164C6EE28}" type="slidenum">
              <a:rPr lang="en-US"/>
              <a:pPr/>
              <a:t>43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9675" y="703263"/>
            <a:ext cx="4683125" cy="3513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997" y="4450477"/>
            <a:ext cx="5208482" cy="421624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37442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3C8741-9822-42C8-9883-E40164C6EE28}" type="slidenum">
              <a:rPr lang="en-US"/>
              <a:pPr/>
              <a:t>44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9675" y="703263"/>
            <a:ext cx="4683125" cy="3513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997" y="4450477"/>
            <a:ext cx="5208482" cy="421624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05766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3C8741-9822-42C8-9883-E40164C6EE28}" type="slidenum">
              <a:rPr lang="en-US"/>
              <a:pPr/>
              <a:t>45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9675" y="703263"/>
            <a:ext cx="4683125" cy="3513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997" y="4450477"/>
            <a:ext cx="5208482" cy="421624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15165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3C8741-9822-42C8-9883-E40164C6EE28}" type="slidenum">
              <a:rPr lang="en-US"/>
              <a:pPr/>
              <a:t>46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9675" y="703263"/>
            <a:ext cx="4683125" cy="3513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997" y="4450477"/>
            <a:ext cx="5208482" cy="421624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57765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3C8741-9822-42C8-9883-E40164C6EE28}" type="slidenum">
              <a:rPr lang="en-US"/>
              <a:pPr/>
              <a:t>47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9675" y="703263"/>
            <a:ext cx="4683125" cy="3513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997" y="4450477"/>
            <a:ext cx="5208482" cy="421624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53608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3C8741-9822-42C8-9883-E40164C6EE28}" type="slidenum">
              <a:rPr lang="en-US"/>
              <a:pPr/>
              <a:t>48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9675" y="703263"/>
            <a:ext cx="4683125" cy="3513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997" y="4450477"/>
            <a:ext cx="5208482" cy="421624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49389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DB258C-B37D-4EA1-8140-D67954C7CA10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29880286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DB258C-B37D-4EA1-8140-D67954C7CA10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219473534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4718" indent="-294122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6490" indent="-235298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7086" indent="-235298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7682" indent="-235298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8278" indent="-23529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8874" indent="-23529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9470" indent="-23529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00066" indent="-23529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1464073-C14E-43B1-8459-D03586AB295A}" type="slidenum">
              <a:rPr lang="en-US" sz="1200" b="0"/>
              <a:pPr/>
              <a:t>51</a:t>
            </a:fld>
            <a:endParaRPr lang="en-US" sz="1200" b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a-DK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71800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EF5807-FE02-48AE-986B-5D47538FC2DB}" type="slidenum">
              <a:rPr lang="en-US" smtClean="0">
                <a:ea typeface="ＭＳ Ｐゴシック" pitchFamily="34" charset="-128"/>
              </a:rPr>
              <a:pPr/>
              <a:t>52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a-DK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0541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4718" indent="-294122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6490" indent="-235298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7086" indent="-235298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7682" indent="-235298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8278" indent="-23529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8874" indent="-23529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9470" indent="-23529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00066" indent="-23529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7282B95-8EFC-4AAE-ACF8-92C26EEB00B4}" type="slidenum">
              <a:rPr lang="en-US" sz="1200" b="0"/>
              <a:pPr/>
              <a:t>5</a:t>
            </a:fld>
            <a:endParaRPr lang="en-US" sz="1200" b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a-DK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7064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4718" indent="-294122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6490" indent="-235298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7086" indent="-235298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7682" indent="-235298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8278" indent="-23529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8874" indent="-23529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9470" indent="-23529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00066" indent="-23529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8113E31-1FCA-463D-8628-4802F5E26DFE}" type="slidenum">
              <a:rPr lang="en-US" sz="1200" b="0"/>
              <a:pPr/>
              <a:t>6</a:t>
            </a:fld>
            <a:endParaRPr lang="en-US" sz="1200" b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a-DK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0681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4718" indent="-294122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6490" indent="-235298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7086" indent="-235298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7682" indent="-235298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8278" indent="-23529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8874" indent="-23529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9470" indent="-23529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00066" indent="-23529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8113E31-1FCA-463D-8628-4802F5E26DFE}" type="slidenum">
              <a:rPr lang="en-US" sz="1200" b="0"/>
              <a:pPr/>
              <a:t>8</a:t>
            </a:fld>
            <a:endParaRPr lang="en-US" sz="1200" b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a-DK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932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4718" indent="-294122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6490" indent="-235298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7086" indent="-235298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17682" indent="-235298" eaLnBrk="0" hangingPunct="0"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88278" indent="-23529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58874" indent="-23529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29470" indent="-23529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00066" indent="-23529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8113E31-1FCA-463D-8628-4802F5E26DFE}" type="slidenum">
              <a:rPr lang="en-US" sz="1200" b="0"/>
              <a:pPr/>
              <a:t>9</a:t>
            </a:fld>
            <a:endParaRPr lang="en-US" sz="1200" b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a-DK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1489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5F9C63-B0B0-4033-B87A-07AE116A580E}" type="slidenum">
              <a:rPr lang="en-US" smtClean="0">
                <a:ea typeface="ＭＳ Ｐゴシック" pitchFamily="34" charset="-128"/>
              </a:rPr>
              <a:pPr/>
              <a:t>10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a-DK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8347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90D9B-B90E-4610-A958-6DF4E5BE3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2D867-3F34-4CCA-A080-EB9E22F78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0973F-EF3E-429D-9A4D-A89D35CDA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abel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da-DK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42118-5854-4005-9B47-6E6655556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428F8-58C6-4979-B81F-652CBF417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2A983-3614-4C00-B531-20646428C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6AC30-CDAF-49A1-8B04-144DA00B3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E44FC-1D15-49B7-B251-13FAE0E73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BD945-4725-45F3-8B41-5564E298F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004D7-6CEF-4096-B940-0FEBE0A9F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29BD5-A6BF-47B2-8C25-F55F0EFBE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36007-1A9B-4A04-A9F4-EAB4A2C5E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ea typeface="ＭＳ Ｐゴシック" pitchFamily="-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ea typeface="ＭＳ Ｐゴシック" pitchFamily="-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ea typeface="ＭＳ Ｐゴシック" pitchFamily="-96" charset="-128"/>
                <a:cs typeface="+mn-cs"/>
              </a:defRPr>
            </a:lvl1pPr>
          </a:lstStyle>
          <a:p>
            <a:pPr>
              <a:defRPr/>
            </a:pPr>
            <a:fld id="{014811AC-C6C7-4579-A366-6AE1E8ACB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0"/>
            <a:ext cx="1384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ncb-text only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71800" y="6019800"/>
            <a:ext cx="3816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34.jpeg"/><Relationship Id="rId12" Type="http://schemas.openxmlformats.org/officeDocument/2006/relationships/image" Target="../media/image3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3.png"/><Relationship Id="rId11" Type="http://schemas.openxmlformats.org/officeDocument/2006/relationships/image" Target="../media/image38.jpeg"/><Relationship Id="rId5" Type="http://schemas.openxmlformats.org/officeDocument/2006/relationships/image" Target="../media/image31.jpeg"/><Relationship Id="rId10" Type="http://schemas.openxmlformats.org/officeDocument/2006/relationships/image" Target="../media/image37.png"/><Relationship Id="rId4" Type="http://schemas.openxmlformats.org/officeDocument/2006/relationships/image" Target="../media/image32.jpeg"/><Relationship Id="rId9" Type="http://schemas.openxmlformats.org/officeDocument/2006/relationships/image" Target="../media/image36.jpeg"/><Relationship Id="rId1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34.jpeg"/><Relationship Id="rId12" Type="http://schemas.openxmlformats.org/officeDocument/2006/relationships/image" Target="../media/image3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3.png"/><Relationship Id="rId11" Type="http://schemas.openxmlformats.org/officeDocument/2006/relationships/image" Target="../media/image38.jpeg"/><Relationship Id="rId5" Type="http://schemas.openxmlformats.org/officeDocument/2006/relationships/image" Target="../media/image31.jpeg"/><Relationship Id="rId10" Type="http://schemas.openxmlformats.org/officeDocument/2006/relationships/image" Target="../media/image37.png"/><Relationship Id="rId4" Type="http://schemas.openxmlformats.org/officeDocument/2006/relationships/image" Target="../media/image32.jpeg"/><Relationship Id="rId9" Type="http://schemas.openxmlformats.org/officeDocument/2006/relationships/image" Target="../media/image36.jpeg"/><Relationship Id="rId1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36700"/>
            <a:ext cx="27114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0483" name="Rectangle 2"/>
          <p:cNvSpPr>
            <a:spLocks noChangeArrowheads="1"/>
          </p:cNvSpPr>
          <p:nvPr/>
        </p:nvSpPr>
        <p:spPr bwMode="auto">
          <a:xfrm>
            <a:off x="304800" y="2667000"/>
            <a:ext cx="4724400" cy="20826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algn="ctr">
              <a:defRPr/>
            </a:pPr>
            <a:r>
              <a:rPr lang="en-US" sz="4400" dirty="0" smtClean="0">
                <a:solidFill>
                  <a:srgbClr val="000099"/>
                </a:solidFill>
                <a:latin typeface="+mn-lt"/>
                <a:ea typeface="ＭＳ Ｐゴシック" pitchFamily="32" charset="-128"/>
              </a:rPr>
              <a:t>Please turn phones to vibrate or off</a:t>
            </a:r>
            <a:endParaRPr lang="en-US" sz="3200" dirty="0">
              <a:solidFill>
                <a:srgbClr val="000099"/>
              </a:solidFill>
              <a:latin typeface="+mn-lt"/>
              <a:ea typeface="ＭＳ Ｐゴシック" pitchFamily="32" charset="-128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2057400" cy="1981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752600" y="5638800"/>
            <a:ext cx="5105400" cy="1219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/>
          </a:p>
        </p:txBody>
      </p:sp>
      <p:pic>
        <p:nvPicPr>
          <p:cNvPr id="2054" name="Picture 6" descr="ncb-text onl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346700"/>
            <a:ext cx="472440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0487" name="Text Box 4"/>
          <p:cNvSpPr txBox="1">
            <a:spLocks noChangeArrowheads="1"/>
          </p:cNvSpPr>
          <p:nvPr/>
        </p:nvSpPr>
        <p:spPr bwMode="auto">
          <a:xfrm>
            <a:off x="0" y="130175"/>
            <a:ext cx="91440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solidFill>
                  <a:srgbClr val="000099"/>
                </a:solidFill>
                <a:latin typeface="+mn-lt"/>
                <a:ea typeface="ＭＳ Ｐゴシック" pitchFamily="32" charset="-128"/>
              </a:rPr>
              <a:t>General Meeting</a:t>
            </a:r>
            <a:endParaRPr lang="en-US" sz="3600" dirty="0">
              <a:solidFill>
                <a:srgbClr val="000000"/>
              </a:solidFill>
              <a:latin typeface="+mn-lt"/>
              <a:ea typeface="ＭＳ Ｐゴシック" pitchFamily="32" charset="-128"/>
            </a:endParaRPr>
          </a:p>
        </p:txBody>
      </p:sp>
      <p:sp>
        <p:nvSpPr>
          <p:cNvPr id="660488" name="Text Box 8"/>
          <p:cNvSpPr txBox="1">
            <a:spLocks noChangeArrowheads="1"/>
          </p:cNvSpPr>
          <p:nvPr/>
        </p:nvSpPr>
        <p:spPr bwMode="auto">
          <a:xfrm>
            <a:off x="3973513" y="6286500"/>
            <a:ext cx="47894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000" dirty="0"/>
              <a:t>ASBL: 874.358.592 | Square du Vieux Tilleul 1/4, 1050 Ixelles, </a:t>
            </a:r>
            <a:r>
              <a:rPr lang="fr-FR" sz="1000" dirty="0" err="1"/>
              <a:t>Belgium</a:t>
            </a:r>
            <a:endParaRPr lang="en-US" b="0" dirty="0">
              <a:solidFill>
                <a:schemeClr val="accent2"/>
              </a:solidFill>
              <a:latin typeface="+mn-lt"/>
              <a:ea typeface="ＭＳ Ｐゴシック" pitchFamily="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363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ChangeArrowheads="1"/>
          </p:cNvSpPr>
          <p:nvPr/>
        </p:nvSpPr>
        <p:spPr bwMode="auto">
          <a:xfrm>
            <a:off x="2514600" y="5562600"/>
            <a:ext cx="28956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549275"/>
            <a:ext cx="6096000" cy="1143000"/>
          </a:xfrm>
        </p:spPr>
        <p:txBody>
          <a:bodyPr/>
          <a:lstStyle/>
          <a:p>
            <a:pPr>
              <a:defRPr/>
            </a:pPr>
            <a:r>
              <a:rPr lang="en-GB" sz="3600" b="1" dirty="0">
                <a:latin typeface="+mn-lt"/>
              </a:rPr>
              <a:t>Web Site </a:t>
            </a:r>
            <a:r>
              <a:rPr lang="en-GB" sz="3600" b="1" dirty="0" smtClean="0">
                <a:latin typeface="+mn-lt"/>
              </a:rPr>
              <a:t>Access </a:t>
            </a:r>
            <a:br>
              <a:rPr lang="en-GB" sz="3600" b="1" dirty="0" smtClean="0">
                <a:latin typeface="+mn-lt"/>
              </a:rPr>
            </a:br>
            <a:r>
              <a:rPr lang="en-US" sz="2000" dirty="0" err="1"/>
              <a:t>Beckie</a:t>
            </a:r>
            <a:r>
              <a:rPr lang="en-US" sz="2000" dirty="0"/>
              <a:t> </a:t>
            </a:r>
            <a:r>
              <a:rPr lang="en-US" sz="2000" dirty="0" err="1"/>
              <a:t>Metelko</a:t>
            </a:r>
            <a:r>
              <a:rPr lang="en-US" sz="2000" dirty="0"/>
              <a:t> – Vice-President &amp; Guest Access</a:t>
            </a:r>
            <a:r>
              <a:rPr lang="en-GB" sz="2800" b="1" dirty="0">
                <a:solidFill>
                  <a:schemeClr val="accent2"/>
                </a:solidFill>
              </a:rPr>
              <a:t/>
            </a:r>
            <a:br>
              <a:rPr lang="en-GB" sz="2800" b="1" dirty="0">
                <a:solidFill>
                  <a:schemeClr val="accent2"/>
                </a:solidFill>
              </a:rPr>
            </a:br>
            <a:endParaRPr lang="en-US" sz="2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916113"/>
            <a:ext cx="6096000" cy="685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smtClean="0">
                <a:solidFill>
                  <a:srgbClr val="C00000"/>
                </a:solidFill>
              </a:rPr>
              <a:t>www.natocharitybazaar.org</a:t>
            </a:r>
          </a:p>
          <a:p>
            <a:pPr>
              <a:lnSpc>
                <a:spcPct val="90000"/>
              </a:lnSpc>
            </a:pPr>
            <a:endParaRPr lang="en-US" sz="2800" b="1" smtClean="0">
              <a:solidFill>
                <a:srgbClr val="C00000"/>
              </a:solidFill>
            </a:endParaRPr>
          </a:p>
        </p:txBody>
      </p:sp>
      <p:sp>
        <p:nvSpPr>
          <p:cNvPr id="10245" name="Line 4"/>
          <p:cNvSpPr>
            <a:spLocks noChangeShapeType="1"/>
          </p:cNvSpPr>
          <p:nvPr/>
        </p:nvSpPr>
        <p:spPr bwMode="auto">
          <a:xfrm>
            <a:off x="1828800" y="1828800"/>
            <a:ext cx="6488113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508250"/>
            <a:ext cx="2906713" cy="2073275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/>
        </p:spPr>
      </p:pic>
      <p:sp>
        <p:nvSpPr>
          <p:cNvPr id="10247" name="AutoShape 9"/>
          <p:cNvSpPr>
            <a:spLocks noChangeArrowheads="1"/>
          </p:cNvSpPr>
          <p:nvPr/>
        </p:nvSpPr>
        <p:spPr bwMode="auto">
          <a:xfrm>
            <a:off x="5410200" y="3952875"/>
            <a:ext cx="2963863" cy="2822575"/>
          </a:xfrm>
          <a:prstGeom prst="upArrowCallout">
            <a:avLst>
              <a:gd name="adj1" fmla="val 28303"/>
              <a:gd name="adj2" fmla="val 28303"/>
              <a:gd name="adj3" fmla="val 16667"/>
              <a:gd name="adj4" fmla="val 66667"/>
            </a:avLst>
          </a:prstGeom>
          <a:solidFill>
            <a:schemeClr val="bg1"/>
          </a:solidFill>
          <a:ln w="412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User Name:</a:t>
            </a:r>
            <a:r>
              <a:rPr lang="en-US" sz="1400" b="0"/>
              <a:t> member</a:t>
            </a:r>
          </a:p>
          <a:p>
            <a:pPr algn="ctr"/>
            <a:r>
              <a:rPr lang="en-US" sz="1400"/>
              <a:t>Password:</a:t>
            </a:r>
            <a:r>
              <a:rPr lang="en-US" sz="1400" b="0"/>
              <a:t> member</a:t>
            </a:r>
          </a:p>
          <a:p>
            <a:pPr algn="ctr"/>
            <a:endParaRPr lang="en-US" sz="1400" b="0"/>
          </a:p>
          <a:p>
            <a:pPr algn="ctr"/>
            <a:r>
              <a:rPr lang="en-US" sz="1400"/>
              <a:t>User Name:</a:t>
            </a:r>
            <a:r>
              <a:rPr lang="en-US" sz="1400" b="0"/>
              <a:t> members</a:t>
            </a:r>
          </a:p>
          <a:p>
            <a:pPr algn="ctr"/>
            <a:r>
              <a:rPr lang="en-US" sz="1400"/>
              <a:t>Password:</a:t>
            </a:r>
            <a:r>
              <a:rPr lang="en-US" sz="1400" b="0"/>
              <a:t> members</a:t>
            </a:r>
          </a:p>
          <a:p>
            <a:pPr algn="ctr"/>
            <a:endParaRPr lang="en-US" sz="1400" b="0"/>
          </a:p>
          <a:p>
            <a:pPr algn="ctr"/>
            <a:r>
              <a:rPr lang="en-US" sz="1400"/>
              <a:t>User Name:</a:t>
            </a:r>
            <a:r>
              <a:rPr lang="en-US" sz="1400" b="0"/>
              <a:t> membre</a:t>
            </a:r>
          </a:p>
          <a:p>
            <a:pPr algn="ctr"/>
            <a:r>
              <a:rPr lang="en-US" sz="1400"/>
              <a:t>Password:</a:t>
            </a:r>
            <a:r>
              <a:rPr lang="en-US" sz="1400" b="0"/>
              <a:t> membre</a:t>
            </a:r>
            <a:endParaRPr lang="en-US" sz="2000"/>
          </a:p>
        </p:txBody>
      </p:sp>
      <p:pic>
        <p:nvPicPr>
          <p:cNvPr id="1024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2501900"/>
            <a:ext cx="5143500" cy="32210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9" name="Ellipse 8"/>
          <p:cNvSpPr>
            <a:spLocks noChangeArrowheads="1"/>
          </p:cNvSpPr>
          <p:nvPr/>
        </p:nvSpPr>
        <p:spPr bwMode="auto">
          <a:xfrm>
            <a:off x="4503738" y="2527300"/>
            <a:ext cx="730250" cy="273050"/>
          </a:xfrm>
          <a:prstGeom prst="ellipse">
            <a:avLst/>
          </a:prstGeom>
          <a:noFill/>
          <a:ln w="19050" algn="ctr">
            <a:solidFill>
              <a:srgbClr val="C51F0D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a-DK"/>
          </a:p>
        </p:txBody>
      </p:sp>
      <p:sp>
        <p:nvSpPr>
          <p:cNvPr id="10" name="Ellipse 9"/>
          <p:cNvSpPr>
            <a:spLocks noChangeArrowheads="1"/>
          </p:cNvSpPr>
          <p:nvPr/>
        </p:nvSpPr>
        <p:spPr bwMode="auto">
          <a:xfrm>
            <a:off x="4787900" y="3525838"/>
            <a:ext cx="446088" cy="273050"/>
          </a:xfrm>
          <a:prstGeom prst="ellipse">
            <a:avLst/>
          </a:prstGeom>
          <a:noFill/>
          <a:ln w="19050" algn="ctr">
            <a:solidFill>
              <a:srgbClr val="C51F0D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465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ChangeArrowheads="1"/>
          </p:cNvSpPr>
          <p:nvPr/>
        </p:nvSpPr>
        <p:spPr bwMode="auto">
          <a:xfrm>
            <a:off x="2514600" y="5562600"/>
            <a:ext cx="28956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0245" name="Line 4"/>
          <p:cNvSpPr>
            <a:spLocks noChangeShapeType="1"/>
          </p:cNvSpPr>
          <p:nvPr/>
        </p:nvSpPr>
        <p:spPr bwMode="auto">
          <a:xfrm>
            <a:off x="1828800" y="1828800"/>
            <a:ext cx="6488113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561" t="17808" r="22328" b="5011"/>
          <a:stretch/>
        </p:blipFill>
        <p:spPr>
          <a:xfrm>
            <a:off x="731292" y="1388549"/>
            <a:ext cx="7726907" cy="5469451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828800" y="261966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>
              <a:defRPr/>
            </a:pPr>
            <a:r>
              <a:rPr lang="en-GB" sz="3600" b="1" kern="0" dirty="0" smtClean="0">
                <a:latin typeface="+mn-lt"/>
              </a:rPr>
              <a:t>Web Site Access </a:t>
            </a:r>
            <a:br>
              <a:rPr lang="en-GB" sz="3600" b="1" kern="0" dirty="0" smtClean="0">
                <a:latin typeface="+mn-lt"/>
              </a:rPr>
            </a:br>
            <a:r>
              <a:rPr lang="en-US" sz="2000" b="0" kern="0" dirty="0" err="1" smtClean="0"/>
              <a:t>Beckie</a:t>
            </a:r>
            <a:r>
              <a:rPr lang="en-US" sz="2000" b="0" kern="0" dirty="0" smtClean="0"/>
              <a:t> </a:t>
            </a:r>
            <a:r>
              <a:rPr lang="en-US" sz="2000" b="0" kern="0" dirty="0" err="1" smtClean="0"/>
              <a:t>Metelko</a:t>
            </a:r>
            <a:r>
              <a:rPr lang="en-US" sz="2000" b="0" kern="0" dirty="0" smtClean="0"/>
              <a:t> – Vice-President &amp; Guest Access</a:t>
            </a:r>
            <a:r>
              <a:rPr lang="en-GB" sz="2800" b="1" kern="0" dirty="0" smtClean="0">
                <a:solidFill>
                  <a:schemeClr val="accent2"/>
                </a:solidFill>
              </a:rPr>
              <a:t/>
            </a:r>
            <a:br>
              <a:rPr lang="en-GB" sz="2800" b="1" kern="0" dirty="0" smtClean="0">
                <a:solidFill>
                  <a:schemeClr val="accent2"/>
                </a:solidFill>
              </a:rPr>
            </a:br>
            <a:endParaRPr lang="en-US" sz="2000" b="0" kern="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051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990600" y="188913"/>
            <a:ext cx="7848600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GB" altLang="fr-FR" sz="2800" b="1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Treasurer’s Report </a:t>
            </a:r>
            <a:r>
              <a:rPr lang="en-GB" altLang="fr-FR" sz="36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en-GB" altLang="fr-FR" sz="36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fr-FR" sz="2000" b="1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Alessandra Foresti - Treasurer</a:t>
            </a:r>
          </a:p>
        </p:txBody>
      </p:sp>
      <p:sp>
        <p:nvSpPr>
          <p:cNvPr id="2051" name="Line 2"/>
          <p:cNvSpPr>
            <a:spLocks noChangeShapeType="1"/>
          </p:cNvSpPr>
          <p:nvPr/>
        </p:nvSpPr>
        <p:spPr bwMode="auto">
          <a:xfrm>
            <a:off x="2076450" y="1557338"/>
            <a:ext cx="6096000" cy="1587"/>
          </a:xfrm>
          <a:prstGeom prst="line">
            <a:avLst/>
          </a:prstGeom>
          <a:noFill/>
          <a:ln w="38160" cap="sq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52388" y="3238500"/>
            <a:ext cx="9091612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GB" altLang="fr-FR" sz="6000" dirty="0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	Treasurer U</a:t>
            </a:r>
            <a:r>
              <a:rPr lang="en-GB" altLang="fr-FR" sz="6000" dirty="0" smtClean="0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pdate </a:t>
            </a:r>
            <a:endParaRPr lang="en-GB" altLang="fr-FR" sz="6000" dirty="0">
              <a:solidFill>
                <a:srgbClr val="00008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05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5688013"/>
            <a:ext cx="5184775" cy="93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5" name="AutoShape 11" descr="data:image/jpeg;base64,/9j/4AAQSkZJRgABAQAAAQABAAD/2wCEAAkGBhMSERQUExIWFRUVGBgZGBgYGBgeFxgaFxcVFxoXHhcaHCYeHBwkGhcVHy8gIycpLCwsFR8xNTAqNSYrLCkBCQoKDgwOGg8PGiwgHyQsKSwsLCwsLCwpLCksLCwsLCwsLCwsLCwsLCksLCwsLCkpLCwsKSksLCwsLCkpLCwsLP/AABEIALcBEwMBIgACEQEDEQH/xAAcAAABBQEBAQAAAAAAAAAAAAAFAAIDBAYBBwj/xABAEAABAgQEAwUGAwgBBAMBAAABAhEAAwQhBRIxQVFhcQYTIoGRMlKhscHRI0LwBxRicoKS4fFDFjOislNj0hX/xAAaAQADAQEBAQAAAAAAAAAAAAABAgMABAUG/8QAKBEAAgICAgEEAgIDAQAAAAAAAAECEQMhEjFBBBMyUSJxYYEU0fBS/9oADAMBAAIRAxEAPwDe1PbGmR/yA9ATAyd+0FGYBKFZSbm2nSLcjsPTJ1SpX8yjBalweTL9iUgeQf1izcP2TWhSZ5WAQqxuIkCTxMSrlcIjTHK+y12tHFdSfOHJD6g2iTJEqJD8oOhWyqaMFQPwiwUtrFhKEpD/ABirUVKFeEuB73CM/wCQJN9FebVID5gH5tAWpxNEsqyJAPH7Rdq8CUS4vwP3itOwNZDFHQhjCShZSE6B0uqWtTOVDUi7ROqnKfEmSOpL/CGyqGbKU4lqbcMfUQXlyCR7J8wYm4urKcgNTKCllSnKRYjdPNuEGpmFy5iPCG4EfrSK9VhhPiAIUNwDeIJc2bL0QRyILHmkfSEyY32gqVlTu5lNMcWPwI+0afDMWRPTwUNUn6cRAdM+bOSypRHUMIiThs1LFKVONG2hsTkuzTipfsJVeAFRDLOU+0/yDRbpqKXJByJYnU7+sVkYlNysqWc3IaxJKBX7bpHu7mLOfhElirbEomYWTtvsIK09OwD36xHIUBYDSLKZkPCNbFnK9Loc8J4ik1SVEgajXh66RK0UsRxa7MR2rZVTpolI67/WAFcpoNYzMzT5h/iI9LfSAWIKjhm9s9fBHSAFfNjI42gK6xp8QmRlsRXrEo9nbJVEBor1i0cKio3LxCl3ifOEsY6a+jg5N9k0uXFSqLqtoIdNqiqwsIfKlaBnJsANyYC0H5aR2TMtpGlq+zSqQyptQHTMliZKRutx+bgx25iByJQpA6mXONwn8qOajx5Q9HaRc1CpS097mZlH2pbO4Sdk3NtIDVbCmr4guvr1TFFSi5GiR7KRwEQCWTc6xel4YAoBLl+MXEUHjCYzmvAY4n5KsqisLQo0yaANpCiXMfij6AjsKE8dx4YoYqTm0idMrjDlzQIEqrYY3ejkqnA1uYtJlmIZU0GHzahk2ho14A7vZ1aIrTabzHCB9fjolgqO3DX0iTDKubMZZACFBxrm8xBlEyk10ORmR7NxwMcXXpUQAopUCHTx4iJ62qQgOs3OgGp6RmqufnJYZfn5xzzco/E68fGW5I00uad/ESdtAIA9qF1neJ/d8+XL4soGrnjyivS4nMRb2gOP3i9S9qkGz/WGx+p4P8kaWFv4gP8AeMSf/lboH+UFezS6pSl/vIWzDLmDbl2+EHqfE0K0IPT7RLMmgtHR/kwmqVEeEovY3935mGGn/iPwiZ44CIWkblIr9yQfaJhwQRv63iYqhiFPAdIbk32RiTvoeUcn1Qy5Vmx8jFzIIGYtShRDa/SA9LQ2NRlKmPVLSUjKLDRtOrQNrcaVKUwC1LZ2SLMOekXpNTkQEi5G8VJ9USOsTZ0wVP7Rm5lRmJV7xJ9bwIxKa0XVKuRwJEBsWJveORvR3Yo7AWIzXeMtiU5kn0glidUoEgxmq6pzFthBxxtj+omoqiOVCqUm3CFIi/TUiphYJdrubDmSeEXbpnEo8kVKKmKlBIDqV7IHz6Qa75FKlgQqaXzL/KjkniecQTMRRI8KLvZS9FK5J91PxMDpqu88SgQnZt+Q+8FrezKap8WST1mcdWH5lH9XPKLNPS7JcAepPE/baGUiMxAZgNANv8842HZns0qcp2ZAN1cOQ5xKT8Iqv/chJ7LzZUqTPWE5JuhBuDexH9JMMpaF5hUdrD6/SNl2sBFKkAkiWpAA2AFvrGbob9InJUNim5Rsdk4A+WkdggJHKFCms9WXSZyFORbTY+RiwhASGENMw6D1hpDje/61j04xPBcvA5cwtYOeZaOImJVZ7/reGJQQDfNwf7wJxzHTSy82QkmyUpByjmpTW6RdQUtCptBX92Un2VRImedFBjHlkvtdUhZm98rxH2bFNmtlNgIO0X7RSw72UFB2dNj/AGmx8jGfopR+JR5L+RsJFBLllS31ucynA6PpA+v7TD2ZN/4jp5DeIlqlVssKQtYHAggPzSbHyMdo8DCC6/F8vP8ATRyZlkj4Hx+35KVJRzZrklwfzK+/2iSrpjKS5dhyzD1GkEKrFUo8IuQNNABxJ2ECTWqnKZPibUmyB5b+fpHElKTOiwbUpmTA5YAbJNz94fSUY0JAJ2VYf5MG6ehSLq8ROpP2h86hlkXt8vQxVpLTBz+gWrDpiQ7FuILj4RIjFJsr2jbn/mIVryE5FFtyl26NDpWEGYrNNUSBoGIJ6jb6xKaSekUU3Ww/huOBYug21IgimqQdFN1tAmRL0CQwHoIupUlIuR5xVTlE5pU2WzLLWv0hiARFMT5XvZeYcfKLEqcT7KwrkdYvt7YqlWi2DAasmMovsTBIVLe0CnnqPWB2JUJXmUkuCNtXbrDN2VxNXsGzatX61itQzStajtLSpXmAWv1+UTT5DFIIIcDUHViB8WizRULU81SR7aS3IBJ+rxCdnbcUjLJS0CcVMGCrwxnsVmRB6R241bMljW8ZFZuY1WMqsYysiUVqA/XWLYejn9W/ySLuF0/eKIdki6lHQfrhvBGrxhEtBloT4fio8Vf/AJ2iCXLWr8OQhSmNyBZ+JMWJHYirmKugB+KhDvj5IqU4qkBpcrOrMRBKdLeWeTH0/wBxraP9migPxJwHJIf4mLCuwQukTSxDFwInKexoJJGTwVIKg+5j1uTNMqWEghKU2AAYnnzvGboexMqWRdRbiftGgFONd+MTvdoaaUqK9Qtc1JQScp1fXUHptHJFGlAsIsmGEwr2DpUhvdQocxjkA2z0siOPCl1QID+EnQEh/SOzJXD0j2FI8WUGjjwjEWeOlbawRAfXdmaaa5MsJPvI8J62sfMQFl9g5QWD3i1pH5VNfgHG3lGkVNfpHUmLxnKPkVsYKcBOVhlFm2bpESJC0lxMUQS5Bv5Dht6RaeGpUfOFsBBMWFsibK1PVIs7k2brHJFHLKR3RDDRriLJVx9TaKM2ZKCsw9tiAUjj8HiU4Ql2NGUl0V8QqVSQ5QpXMC3qIFJnrnal+QPhHUjXoPWCE3HO6B7yakDYrYFrW5+m8Aa3tpKD5EqWeQCU+pv8I55wXhnTCbraDtPISm5Ln4DoNolm1aUh1EJHEkAfGMLP7V1EyyAEfyhz/cX+DRWTh82aXWSTxUSTCqKQW2+zXVnbKSmwUV8kC39xYfOAlR2vnLLS0BP/AJK+NvhDabs8PzX6/YQVkYclI0hgaAP/APTq0ue8XxLsR6beUEMP7cgMJ6ch2WPZP1T5wUVSp4QLr8DSpyB+uY0Ma2DTNjQ47mDhQWn9bx2pqrkywoWfW5PugAEvzcCPLv3WfSqzSVMPduUH6p+UaDCO3CFEInAy189D0Oh8ozSkFXE2UvEFhWTMmYbWLEubt1DF9WieqxMdypITlJGUNoH1+DxUpapLEslaVBidyNxmF/KFiqpeQKRqpQBHDKLJGwAc6RNwaRSMlKSRlK9YQCOZjLYpPgzjE7nGUxCp1vHFJ26PoMUajYDxyb4TxNoJ9muxGZIXOcA3COPMnhyhmA4eKmZnIdA0frr6/KN6ZGVDj8remkVTaVI5ppTnyf8AQ2joEIACUgAaAQSkoA0EVqYPBBMpommJI5rHMkdVMaIVzoclsSiIiVMiOYsxGQYWw8R5mQ9KYiSmHKmMIJiRoUVTURyMHZ6QaqXKQpavAgXK12f1vGRqf2nfjASpWaULF3C1OWcbJ5A68od20w+XUsUVbqTpKDrQ/ISwSk8y/lGNX2fqAATJWkaXDB99SNSPjyj3cMcVXJnjybbPWsLxuRVJeWrxNdJstPlw5hxHaiQpN3ccf8R5ZTYFUhSFGXOQkfnSkqKRq7IOYxuKftHJOVHfmYpIAKVgpnP7xQoJtzaJ5HDHuLsMMTm6C6Fw9SogDLDpV5jj9DDNDf8AXnCqakJLC4dlxM6KWJYn3QSN1Eh+DXiVMyM/2nqmVK/qP/rGbAoliqqFlJKWUpvCFFgT12jFYtjdWFZZhMrkkZX6KuT6xoqau8vl6RcmpRMTlmJCgdjp5HYxFqyi0YemwtUzxFTvvqT5wWpezw3D9ftpFio7PzJJz0ysw3lq+h3+B6xLh+NomHKQUTBYpPHk/wAtYShr+ixJw1I2/XSLSJYEIGOiMJY4GHRTqsVlS/aWH4C59BAeq7YDSWjzV9h941hpmkCYq1WLSpftLD8Bc/CMhU4zNme0stwFh6CKrxrDxD1bj4VZCG5nX0EBZkkLsQC+xZv8Qx4QgD0GMArBTzAkzV5DY3BSnncEkCLGMdq0JK05wpCdF7lwxDDW7gWjPfuqVli/kVPewsm5OwGpi92gwWlpKNUqaSKmYQpEtJcy+cwuXWoWI/KLDnzy5dNnfCeBJVHf/bBeJY6j3xe+sCMMwaoxSb3VOkhD/iTDZKRzPyGpi/2c/Z4qpWJlUru07SxaYobP7o+PSPVcKkppUBEhIQgflGnU8TzMNDDWwZ/WWuEejMI7KJoJncIUVJCEkKLOSXzFhp4ntwaCC0PKWOXyvGhxKiRPQGLKFwrrqDxBjJT6lUpZSsMRY8PXzhZBxyco19DqecxHSL8+aWsYACpDsDbb7RdRVONY506Oir2XBMtEapsUf3i+sNVO1huSF4MuKWI4ubwioZ0MVUDjA5A4lhU6IZtVFGfXjjFOZVk6PA5G4hA1MKBJWr3Veh+0KBbDR7JKrkpDZQkcE/aJhVpV9o8mpf2hrSQJstzvlJSf7V/eNTg3a6mnEJSvKv3FjKo9HsfIx6HI8zgjaiaOMUsUw2RUIyTkJWNn1TzChdJ5iIkyCRv+usTppusEHRlqGZNp6n90M0rBQV0y1bpT7UtYGqkuC+pEaNGIJJyLDElg4so8uHLpGa7UTMtfhqE+33i1c8pSEnyPi/tjUzANDY+hD84yT8F1NSVSGz6dSQ4uOG8Y/tbMdIUfymzaudgNzyjUgmSLZlJ93Yc+NuA4+YgxHCZdUApKilWjsepDHfmPjFOd6JPFTvwYGjxf3j5/cbfLpB6kref2gRjPZSbJJWQwDsU+xsXUdXN9vvAmkxBSOQJYPZKt3TuP1aArYJJI9App+c5U6/AeccxDs1KqHCl+MfmSBmHW9xyMB8HxHNLm5bLG27N8d7iDmA1oFPMtmvf3mYaHo8H9k+PlASZSTpDpM3vEiwUztyLFx0MBqydNmAlM7OBqkW+XyMbgqk50ZC4VZQPBrg7ERmsQ7MFNUpdO5BJzI5NduIfY36wrQEzKhTwQly1olApQc5N3DkC+0Uq5BTNWGI8RsQR+rwTk4bUTZCChKrqPiJKRvudfJ4QcHla1qPhdW4A4RyYlSWCkkE6c41dF2TyyHXMOZSvFlt5Zjf8A3BnD8PQiTMASPDcHVX9xv/uG4i8jKUnZaeuWFd2pJKvzWYXvl14QTpOzkpPtlU1Q1SkMkN8fjBeuStVOkpWQoLOpLKDKDH9bRn8QrKiVTrMqUQpSmKlLASP6n677xmqMnZYqa9cstSyPxTZClAJlSLEFenjmm975Q25MDKhKaWWibNQuZOJUSspKnLm6T9TeKmG94ZU2bU1GcSmWlCFWzByBm5kcNzCxHtkDTSytRQPFlCCBfxaqIJ9BE1Fdse/A+txmsmhK+6FNLay5juQdGSzv5QZV2nKUA90taQA6rAnnk12eMtUYwaoyZSivKEBaZmV2UGYHiDcMfhDVYKrvO8mVgU3/ABIcEg7kE2HrDoBvsMx0TECZKVYv6ixBGkCe01USc5a4CTbhv6fKMEjHpdPLUhJWPESnKoi7l7aF7b7QawLtR3spXfBVj4XSSVJbUhtuMJJclRTG+ErBNfPYuCx5Rq8Bwqrn0/eFAHuuWKx7zHQddYrU37uo55aUODwuD0OkaGm7UkWmXHvDXzERWFeTsyerb+KAddh1RKSVrlEJGpcb22MCp+KKT+WPQJlaiagjMFJUGPnGDxTA5wUQlOdOgII02cbQksSXQ+HPz1LQKV2gmlTAC/UmD9Nhq0peesJVrl8Nhqx8QuehitgvZ0y199PYBFwnW40JbhwgrU1ZUSoGoGZzYWunK4Bvp94ygvIuXJ4iQTZaQbZdBs2w43g4glMtOlgn6QBUpJLd4tJPvoIc9TYnzgjUzCEcNBDVRLk2FE1x4woEoXaORrZuKH4ZPl1knMCiYN0qSCUngQdDFCv7DJUypYKCLgAkoPR7p9WipifZmbRz++pCcv5kbEcG4cvSNpgWMoqUW8KvzJOo/wAc4ra8E2n0yl2b7VLQRJqCQRYKOvQ/eNjU4tLlS1TJiglCA5P61J0A3jz7t3USKdKFrcKUSEsNcrO54XEY6Z2nRWrkyaieuXISrxJA1HHMN9nOgJYcXVsk0kb7sYmZX1k3EpiSJYeVTg8NCR0Dh+K1cI3hl8ooYZWSEykJlFIlpACAm6coFmi8cQQASHPIC59YewpS8IaECKVZVykkAqvyu32irXVk2YWSgoHLU9VRyj7PXBmKB5JI+J+0Tcn4O2GKMVyyP+gxLmpI1BB8wYz2P9jJU4Og92rgPZI4AflPMekHpdKEhksByEAl9rpSXeTOABZ8gbXmRDrLxIf4/uaRgq2VNoJiXSog6C5sNwsevGDuFdrUJS4luTqxAV8WSfhGhpe0FPUq7kpU6tAtIY+hLHq0Bsa/ZqlSs8lTW9gkj0UPkfWKKcZksmCWN0OT2glE+CWQSQ4YA34h40lHUpUlpSGJ1f2uvPrHmAp50iblmJUMrXX10fdJ434xs8IxLxhiUrF236gj2hzEZriR+SD3csIYpLpCeBJeLqMSlqQc9ljQ7HqOMUZVUFgttYwSZwEBJSoEpN7agxRn4vKSkoQFK95vEfMjwjzIixXIKpa0pOUqSQDqxIIdo8zq8BxBI7tKEqSLvnGT+ZiR8oRtoMUmbQ9pkFCpRlzBNuUJOUFRYsBdn5HWMQe2JQFy5smYtSidQc6TbQGwNhcNFDCaAGYmZUTlqYg+BmF9b6twAgqvtvlXkXM7zN4TlAcA2zJLBjdx8oS7KVRVw6omzlFKUBAW5X3qgCsbptZzz5w2vlU+RMpUkJmJJCQVujMXYWPOHVHZieVZJNTKUOZZYHMAG/SAlHRyZcwKmkzspv4ikFtxv6wAhKbjs+WuUZcmYFSwAzFi3SzRJhVe1SJyzlLlwojKHSQRbR9POB9b2mSFfhFa3Fwb3Oo6fGGVOFklkzcr7KBcPsTaCYu1dfJStQKJQWoslaQCxVofix4XgdVfvCXCU66l7N6j4iKsmjly1OfEUn83EfwiHV2OgqeUlQLXuSH4gG7ci8YJPhNWuSpSirMpQZvyi7vzgxJxxbOtByu2YAs/DhGeUMrPZwDlILX4H7WtDV1LBs1uBP6BgB6NdJxL8yFekXZPaZrTB5j6j7R53Lr1ZvA5MHVzC1zCtDxdmzn4hmlkoZb+Y8xFdZPhEsLD81hIjJU2IGUp0k8wNxFlOM1A/wCRXon7RKSovF6D09CkFPeEzElQ1Krc2di3OHVeIlTAcdYDy66av2iVdYIU8lRIJ0F/OFbs1UWwo8YUSZYUbiLyZta+skSUlU+aiWn+IgP0Gp8o8t7Q9vJCZuaiCs4/5D4Un+nU+bcwYEYhgyAlSlGdPmFvGtQSNeHiJ81bwNp5BJQEjxP4cqeHPzisZwq0LKE7ph/s6pFdUldeqbNXcoQbSy2xIuP5QA/GLfa3s9nUFIShLBgwZLcC3DjEFWhYlMVEECxe6VWO19Yiw/tK47uezj82ym+sCORyVpHQsEYal58j+zPaCbSLMtZJSDcO+u6Tx0PMR6TTY2hSQUzAxD/rhHk9dRTZx72WFZGZ2F2JZuWsGeygkmXlm51sbpUTlB45Xb1ijerJQXGTj2vB6AvtLJSW75L8Acx9EuY5/wBRo1yTlcxKWB/5ARBTVElAASABwAsPKLE2qSbpQSRqANuI+0I5Fdj19tikMiTOUf4pamH9rkxSpqpNYp6msTLA/wCMnIryQtgOtzBA1i0peXJL7DR+pMDjQTZxJqEpb3bF/mwgd9jRbj1QTl9oaWn8FNJVMUfdDFX9RdR9GiY4viCg4okgcFK8XoSPlFemwSbS/iUakh7qkLLoX/Kv2kHzaDdFixqpKjIyompOVaZrvKVzSAX5bH4Q6T+ybyxva/tgKmxeRWkyJ8rLMv4TcONWVYpUG0tpvFSf2TmyB+GnvpWuRZ8Y5pVv8DBrs/2JMmf38yamYRmIAB9pViok9T5mNRMmoFlKSDwJA+cUhdfkQzyi5VBHm5qloAfMl9ETC4LbJXqD1cdIJYLUpIJL3PmG2Ig52iwySpBWtSZe2ctvtwMZibh6pIBQvMCAcx9lXBwNCzeIfHSGvZzU2tmgUnfUREtIIIIsQQR1tAyixQgsbK9078wdFDppygvLWleljw+0NdiONGJr/wBmsmYfDMmIST7III6An/MY+RNk0kx+7ZUtWiw5LHRT8to9imJIgbW4RKml5ktCz/EkH5wjiMpHktVjq563kygi+qXCQeIc2Pn5QVxWVIUoCfIWlZAzqSWCjuoAFiH3GsXu0WCT0TFFEoLQT4cgAyjYZRp9YzlZR1TJE15aQ+VJOj6snZz0hOh+ztXKTJU8tGVBuhQchQ2ObV+R0ipWYtPnN4WCRlzkMSBxVv8AGNEl5NOnu50taUs4IGYlVyACX8JsQw43BeKa5aqoZ5ZDpYFBJbqDs/0jBB5QO6QVozajM+pG3GwI11iCZLS34afDyFxYWI3684uf9Nz1HxFKRyufh94J0WCplJKQ5JNydTGCjMzZk5YysWG6vnxNusT09AEp8Rcwfm0Le0Qn5+kVJs1CdA/M/bQQGxkqKKKZtBbjoIUw8S/SIKnFH5/L1ikqcpVg55D7wuw2WzUh2GpswjQShmYAO0ZulwpSiM1hwEaDD6WcggISVjgz/wCR8oSVPoeLa7DFJRRfTJYRLJSUozTE5Twd/VtIoVVSVHgOETc0uisYcuyRVQnnCiopF9DCifuSLe1AeukUuyZJV1CiPiBDDhU1CXVLEpJ2YIzcgkMpXwEaqu7SzMn4ahmNgcvhHE34cIA4rWBCTOWorVxOqidEgaC+wgS4x/GO2WUpPclQKrpaJMvvZiggH2UBjMWenspSNy2+8Z/C0SaiYpVRMCEoDhNkggnR/TQOeUEZ2ALqgSpeWZrf2UjZPICCGF4PIkkqUU1M0gAOkd2htyXIJ9TbSKY5RS72c2dTb30DMCxcU65iu7UqkUpt3DN4gnhcf7griaUIUmppk5pZ9oap84JVVIe7youSSVFgASrUNw2A4CAdLQzZJUqWnMkvnlbKG+V9+UN7iugLE1Hkj0LA6yXPlpXLFj0sRsYMopiNr+ceW9mMS/d5pXLJMpZDoOqfLiNjvHq9JWCYkKSXBjopHLyZWnoWkZiWT5f7hSwplXLpuQXzNxYwQMoKDG8TSKRIJLOSGJJJccL7QOI3PQNkJCgq7hKQTqXHKM/j8r93mSqhIKXypmCzKlqLA23ST6GN3SUKEkskXDeXDpAzt1ToGHVFh4ZdrCxzJZuF2g8RfcVi7NYi6pkohikJUOYNibgHhtvA/BKFCaifKqEJVMWXSpYBzp8TsTyINufCNHgskCRKISlJVLQSwAuUgnSJ6mjQsMtCVDZw8Nw6B7qt67MnLw78afRgkyVoJS5fu1MFBuAB+kdwacBKTIWlSlpJSwS7JG54AaeUamno0S3yISl9WGvnrEgki5AAfVhrGUGtjyzwaaq/9mMxfBSAcgccC9uYIuDA6kxEpsp1Dj+YNxb2hzF+Ij0CZTAxmcY7NJKyU2Kr+e/39YMnW0c8afY+nrgoBzmB0UP1eHzaazi45RmyiZJUXcHi1ldQNf5hfrBWgxS42UdnBCuh0UPjyhoyTFlGh8yW8ZvtB2XE45kKyKZjZ0ltLbRuEIlTEkklB6ODAaqrJSSQVH+0/SC0gJmBk9gFE/izSRwSG+J+0aPDuzyZSMstAA3PHqoxanY+hPsozHirT0EA8Tx9S/bX0SPokRO0iiTZbq5kpGqsx4J09YB12MMCzIHL76xSqaxR08I53V6afOK4wqbMulJfirXyH+oRyHoqVOJPoPM2Hpr8oFTZxXo6v/WNLS9kpij4kqUelvtB2V2Jt4mT0vC8kg8bPPU4YpVzflp8YO4D2amzLpGVHFQb0G/UWjZ02CU8lipQJ/iI+WkXFzJmbKlDD3i3JiBoQfWElNsqsdAuXgEqWHWr1LCL3eZPChDDjYD/ADEWJUgzZgCVbpYqTcXvt0c9IZSVzqL2G1i3rCLE6tGc4j55J4wBra3LdATl943HRtjyMaabIzCx8w0Z/EezpJdKiok+J233twgRjF9uhoZOLurIBiqTcgv5feFFv/pr/wC3/wAB94UJxOv3MX0XKiyGzNlqFD1zs48hAOqq1T50uW6QiUAqwsVqBIcE6gA+sE5/jG/jdRewzBzoPOAeHyj304P7M021FkgDUc/jBUVbZSe6TC2G06VzGUoqsbMybMenGNDJoWYBNrQMwwfiJ6t6xqEo3a/0ikIqjky6ZVFKGt6b2MRqw/NBLLubbafq0T08q0aa2JCWjB4rgxlnOgW3TtzaL/ZrHTKUEqP4Z1/hPHpGsn0AUNox+MYMZas6Q3ERaL0Qkt6PRZExw4NotyzaMR2XxtmQo20S+38J+kbSSp4oIWZcxjGb/aNWlcuTRovMqZiQ3BAOvq39pgpiuLy6aUqZNLAbbk7Ac4z/AGIo5lXUKxCeNfDITwGmYcgHA4kqMEX+TeSZYSlKRokADoA0OKYQMImHJDWjrQo6BGMLLEM+Q46RYjrRqMB6zDUrDEOIzVbgakAt40m7HUcxz56xusu0RTaUHaJOIylWjAS6yakMkpmDgolKx/UxB8wOsAcTxCaT/wBkj+tDfD7R6NXdmZUy7EHiLGBv/QMsnxKU385icnL6KR4d2eaTVTFFiWPuocq9W+QHWCeF9i5038pSDvqT1Jt849PoezNPJBKZaX3J+f8AuBuKduaWT4Uq71Q/LLAIt/FZMNDDOZnkXgB0/YVMshwM3E3+MEkYVLRqA4D+nLWMziv7Sp8wESpSZabeI+NQB0Puj0MEOznbGXPIROZE3RKtEq6H8p5acOEWn6TJGPKgwmn2EkVSVNkSSkkhwLbXbht5RCqjmq1XlvbLy68eBeDv7uIYqRHJx+y7ml8UBJmFSw5YAn0c62iuVMLCDypMUZlOkkkAc/4vJviYrGK8kpZG/JRIzB3tpz9PpDZOH5Xazl25nc/YWEEJUhOoPKwFuTQ5UswGheRQ/dYaqkAvFwvEM6ZluogdYn7f0bkDV1SQWymORKcSTzPPLCge1IbmgFJ1szDR9AA1zy4nh1gLnEqrLhkT2CVcVotvpm16xq0YWTq4HB7nqfoIgxHB0T5ZlL0N0kapI0IgxR6OSV9EFMCCCNi/xjWm7fb9NHnkuunUaxLq0Ep/LNFwRxI38r8o2uG4tJmgFExK9re0Oo1HpDKNI5skk/2EwbA/KLEsNFeVcEXsYkz31Gl40lZOLpltAtFaspwoP5RIupCRcsOJsPWAeKdvaOQDnnJUfdR4j8LQ6WqEk/IFxWgMleYDwmxi5W9vDTUqnI76wluHzPuRyHrGSx/9oc2oH4MnIjZag58tn9YBV2ATu4RVLJWlZLm9mLA9DeH6E76CWE40mprZSKpUyaJkxIV4iA6rC3u6AgNaPf6EBIygAAMwGgGjNHy/UUndqlzELGb2mAYoKTb5Ax9IYJiYmyZU3/5EJUepAJ+MOhA4DHYiQuJUw1EzrR2OFQGpbraOpIIcEEHcaRqMdjsMlzkl2LtaHmMbobM+UPDREuVA9FQqXMKTpqOYicnQUrCZiquqImhBDApJB4kG6fS8WULCg4ilitQlKfylQIKUnUsdmu/OJ5JVG0x8auVUZvt1gc+cnNJmqLC8jNZYG6RueRjzJMxwpKrPrrqnYh/no0e411MZiLWWGKSdUn9WgF2i7CSqpQmP3Uy2dSQCF8XHHn6vHd6f1NfjJa8MVpJdnkiaYhVlAXsQdxcENfzaDdB2Eqag5gjukH80y3nluTHpeDdkKamYoRmX767q8th5CDBi0/Vu/wARAHg+CrkSghc4ziNyGYcBuR1iwUwTIiCdTvyPGPOmrdlYz+wcsRGpMWFy8uvlEbE7RNSrso1e0RFERLiyZB/1HFS4yQGykqW/KKNVhKF3Lvxf7wVUiIiIZa6JtgFWBq2UGhQdywoewciJNG+sD6xKUuAHV8B5woUSlpHsengpPZZpJSVyAJstK0q9oEAjUjeM9iP7OKVZzSZi5KuHtJ8nuPWFCikVaODI/wA2v5Bs3sXXyv8At1ttnVMH1MRy+ymJKLGuCf6pn0EKFC2biqJU/syUq9RXTF8kg/NR+kDcXRh1A6ZVP385Iuqc6kpPMMATyA84UKG8iPqwLhdNPxKbnnTGlJYFgAANkIQNI9ImplmT3KUsgJZtmZo5CjSNFGJk/s/mTZ7IIEtw5cOL3tvaPW6DB+4kJkyiQEJypJLkasX6woUaBpKmYNPaKrzZVVEx3Yspru20Om45OJKTNmFjutd26HeFCj6BQi2teDklorz1EpCiTckXJPPfrHof7PMQ7ymVKOsosP5VOR6F4UKI50nif7AntGokyghIA0EU0TFqlKUFXCi3MA6QoUePI7Me02/tF6nWoh1AB9Bu3OK+JSQoDiNIUKM9xJS1J0VJc4oMEJM8LDj/AFChRKHdAl1Y4xwiFCipI5CaFCghOEQwiFCgGGLQDrFSdJa40hQoSSVWUi2nRGiY0NmEHaFCiaboq0rITDFS4UKHQjIzChQonyYKP//Z"/>
          <p:cNvSpPr>
            <a:spLocks noChangeAspect="1" noChangeArrowheads="1"/>
          </p:cNvSpPr>
          <p:nvPr/>
        </p:nvSpPr>
        <p:spPr bwMode="auto">
          <a:xfrm>
            <a:off x="52388" y="-84772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fr-BE" altLang="fr-FR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0589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990600" y="188913"/>
            <a:ext cx="7848600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fr-FR" sz="3600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Treasurer Update </a:t>
            </a:r>
            <a:r>
              <a:rPr lang="en-GB" altLang="fr-FR" sz="36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en-GB" altLang="fr-FR" sz="36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fr-FR" sz="2000" b="1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Alessandra Foresti - Treasurer</a:t>
            </a:r>
          </a:p>
        </p:txBody>
      </p:sp>
      <p:sp>
        <p:nvSpPr>
          <p:cNvPr id="3075" name="Line 2"/>
          <p:cNvSpPr>
            <a:spLocks noChangeShapeType="1"/>
          </p:cNvSpPr>
          <p:nvPr/>
        </p:nvSpPr>
        <p:spPr bwMode="auto">
          <a:xfrm>
            <a:off x="2076450" y="1557338"/>
            <a:ext cx="6096000" cy="1587"/>
          </a:xfrm>
          <a:prstGeom prst="line">
            <a:avLst/>
          </a:prstGeom>
          <a:noFill/>
          <a:ln w="38160" cap="sq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233363" y="1844675"/>
            <a:ext cx="91440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fr-FR" sz="2800" dirty="0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TOTAL </a:t>
            </a:r>
            <a:r>
              <a:rPr lang="it-IT" altLang="fr-FR" sz="2800" dirty="0" smtClean="0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INCOME </a:t>
            </a:r>
            <a:r>
              <a:rPr lang="it-IT" altLang="fr-FR" sz="2800" dirty="0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2014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797431" y="2954598"/>
            <a:ext cx="4123184" cy="264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fr-FR" sz="24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New entry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fr-FR" sz="24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«</a:t>
            </a:r>
            <a:r>
              <a:rPr lang="it-IT" altLang="fr-FR" sz="2400" u="sng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Behind the Silk Curtain</a:t>
            </a:r>
            <a:r>
              <a:rPr lang="it-IT" altLang="fr-FR" sz="24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, by Gulistan Khamzayeva,</a:t>
            </a:r>
            <a:r>
              <a:rPr lang="it-IT" altLang="fr-FR" sz="2400" u="sng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it-IT" altLang="fr-FR" sz="24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book sale» </a:t>
            </a:r>
            <a:r>
              <a:rPr lang="it-IT" altLang="fr-FR" sz="24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= 780 €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fr-FR" sz="2400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fr-FR" sz="3600" dirty="0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5.348 EUROS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fr-FR" sz="1000" dirty="0">
                <a:solidFill>
                  <a:srgbClr val="00008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On 07 September 2014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476375" y="2565400"/>
            <a:ext cx="3648075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fr-FR" sz="14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- </a:t>
            </a:r>
            <a:r>
              <a:rPr lang="it-IT" altLang="fr-FR" sz="140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Events </a:t>
            </a:r>
            <a:r>
              <a:rPr lang="it-IT" altLang="fr-FR" sz="90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(Shen Yun, Hulencourt)</a:t>
            </a:r>
            <a:r>
              <a:rPr lang="it-IT" altLang="fr-FR" sz="14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		1.357 €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fr-FR" sz="14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- Bake Sales				3.087 €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fr-FR" sz="14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- Small change for big change	   107 €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fr-FR" sz="14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- Loyality Pemium BMPB		     17 €</a:t>
            </a:r>
          </a:p>
        </p:txBody>
      </p:sp>
      <p:pic>
        <p:nvPicPr>
          <p:cNvPr id="308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5688013"/>
            <a:ext cx="5184775" cy="93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3708400"/>
            <a:ext cx="1803400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2329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0" y="298748"/>
            <a:ext cx="7199312" cy="1143000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Membership Database</a:t>
            </a:r>
            <a:r>
              <a:rPr lang="en-GB" sz="2800" b="1" dirty="0" smtClean="0">
                <a:solidFill>
                  <a:schemeClr val="accent2"/>
                </a:solidFill>
              </a:rPr>
              <a:t/>
            </a:r>
            <a:br>
              <a:rPr lang="en-GB" sz="2800" b="1" dirty="0" smtClean="0">
                <a:solidFill>
                  <a:schemeClr val="accent2"/>
                </a:solidFill>
              </a:rPr>
            </a:br>
            <a:r>
              <a:rPr lang="en-US" sz="2000" b="1" dirty="0"/>
              <a:t>Trine </a:t>
            </a:r>
            <a:r>
              <a:rPr lang="en-US" sz="2000" b="1" dirty="0" err="1"/>
              <a:t>Lauvsnes</a:t>
            </a:r>
            <a:r>
              <a:rPr lang="en-US" sz="2000" dirty="0" smtClean="0">
                <a:solidFill>
                  <a:schemeClr val="accent2"/>
                </a:solidFill>
              </a:rPr>
              <a:t>– Membership Coordinator</a:t>
            </a:r>
            <a:endParaRPr lang="en-US" sz="2000" dirty="0" smtClean="0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1739902" y="1446684"/>
            <a:ext cx="7199313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1222" t="27403" r="20668" b="13022"/>
          <a:stretch/>
        </p:blipFill>
        <p:spPr>
          <a:xfrm>
            <a:off x="1115616" y="1764075"/>
            <a:ext cx="7560840" cy="4176464"/>
          </a:xfrm>
          <a:prstGeom prst="rect">
            <a:avLst/>
          </a:prstGeom>
        </p:spPr>
      </p:pic>
      <p:sp>
        <p:nvSpPr>
          <p:cNvPr id="9" name="Ellipse 8"/>
          <p:cNvSpPr>
            <a:spLocks noChangeArrowheads="1"/>
          </p:cNvSpPr>
          <p:nvPr/>
        </p:nvSpPr>
        <p:spPr bwMode="auto">
          <a:xfrm>
            <a:off x="4283968" y="5445224"/>
            <a:ext cx="2341563" cy="358775"/>
          </a:xfrm>
          <a:prstGeom prst="ellipse">
            <a:avLst/>
          </a:prstGeom>
          <a:noFill/>
          <a:ln w="25400">
            <a:solidFill>
              <a:srgbClr val="C51F0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068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549275"/>
            <a:ext cx="6694487" cy="1143000"/>
          </a:xfrm>
        </p:spPr>
        <p:txBody>
          <a:bodyPr/>
          <a:lstStyle/>
          <a:p>
            <a:r>
              <a:rPr lang="en-GB" sz="3600" b="1" dirty="0" smtClean="0"/>
              <a:t>Membership Database</a:t>
            </a:r>
            <a:r>
              <a:rPr lang="en-GB" sz="2800" b="1" dirty="0" smtClean="0">
                <a:solidFill>
                  <a:schemeClr val="accent2"/>
                </a:solidFill>
              </a:rPr>
              <a:t/>
            </a:r>
            <a:br>
              <a:rPr lang="en-GB" sz="2800" b="1" dirty="0" smtClean="0">
                <a:solidFill>
                  <a:schemeClr val="accent2"/>
                </a:solidFill>
              </a:rPr>
            </a:br>
            <a:r>
              <a:rPr lang="en-US" sz="2000" b="1" dirty="0"/>
              <a:t>Trine </a:t>
            </a:r>
            <a:r>
              <a:rPr lang="en-US" sz="2000" b="1" dirty="0" err="1"/>
              <a:t>Lauvsnes</a:t>
            </a:r>
            <a:r>
              <a:rPr lang="en-US" sz="2000" dirty="0">
                <a:solidFill>
                  <a:schemeClr val="accent2"/>
                </a:solidFill>
              </a:rPr>
              <a:t>– Membership Coordinator</a:t>
            </a:r>
            <a:endParaRPr lang="en-US" sz="2000" dirty="0" smtClean="0"/>
          </a:p>
        </p:txBody>
      </p:sp>
      <p:sp>
        <p:nvSpPr>
          <p:cNvPr id="15363" name="Line 4"/>
          <p:cNvSpPr>
            <a:spLocks noChangeShapeType="1"/>
          </p:cNvSpPr>
          <p:nvPr/>
        </p:nvSpPr>
        <p:spPr bwMode="auto">
          <a:xfrm>
            <a:off x="1739900" y="1844675"/>
            <a:ext cx="67183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64" name="Picture 2" descr="C:\Users\Jette\AppData\Local\Temp\SNAGHTML6728f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3400" y="1965325"/>
            <a:ext cx="29813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8455" t="15731" r="50553" b="26116"/>
          <a:stretch/>
        </p:blipFill>
        <p:spPr>
          <a:xfrm>
            <a:off x="1058028" y="1965325"/>
            <a:ext cx="4032448" cy="4032448"/>
          </a:xfrm>
          <a:prstGeom prst="rect">
            <a:avLst/>
          </a:prstGeom>
        </p:spPr>
      </p:pic>
      <p:sp>
        <p:nvSpPr>
          <p:cNvPr id="7" name="Ellipse 6"/>
          <p:cNvSpPr>
            <a:spLocks noChangeArrowheads="1"/>
          </p:cNvSpPr>
          <p:nvPr/>
        </p:nvSpPr>
        <p:spPr bwMode="auto">
          <a:xfrm>
            <a:off x="1240669" y="5301208"/>
            <a:ext cx="2752725" cy="261938"/>
          </a:xfrm>
          <a:prstGeom prst="ellipse">
            <a:avLst/>
          </a:prstGeom>
          <a:noFill/>
          <a:ln w="25400">
            <a:solidFill>
              <a:srgbClr val="C51F0D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400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2806"/>
            <a:ext cx="7772400" cy="1143000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Membership Database</a:t>
            </a:r>
            <a:r>
              <a:rPr lang="en-GB" sz="2800" b="1" dirty="0" smtClean="0">
                <a:solidFill>
                  <a:schemeClr val="accent2"/>
                </a:solidFill>
              </a:rPr>
              <a:t/>
            </a:r>
            <a:br>
              <a:rPr lang="en-GB" sz="2800" b="1" dirty="0" smtClean="0">
                <a:solidFill>
                  <a:schemeClr val="accent2"/>
                </a:solidFill>
              </a:rPr>
            </a:br>
            <a:r>
              <a:rPr lang="en-US" sz="2000" b="1" dirty="0"/>
              <a:t>Trine </a:t>
            </a:r>
            <a:r>
              <a:rPr lang="en-US" sz="2000" b="1" dirty="0" err="1"/>
              <a:t>Lauvsnes</a:t>
            </a:r>
            <a:r>
              <a:rPr lang="en-US" sz="2000" dirty="0" smtClean="0">
                <a:solidFill>
                  <a:schemeClr val="accent2"/>
                </a:solidFill>
              </a:rPr>
              <a:t>– Membership Coordinator</a:t>
            </a:r>
            <a:endParaRPr lang="en-US" sz="2000" dirty="0" smtClean="0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1739902" y="1446684"/>
            <a:ext cx="7199313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30300" y="1773238"/>
            <a:ext cx="747414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endParaRPr lang="en-US" b="0" kern="0" dirty="0" smtClean="0"/>
          </a:p>
          <a:p>
            <a:pPr eaLnBrk="1" hangingPunct="1"/>
            <a:endParaRPr lang="en-US" b="0" kern="0" dirty="0"/>
          </a:p>
          <a:p>
            <a:pPr marL="0" indent="0" eaLnBrk="1" hangingPunct="1">
              <a:buNone/>
            </a:pPr>
            <a:r>
              <a:rPr lang="en-US" b="0" kern="0" dirty="0" smtClean="0"/>
              <a:t>Please verify your contact information!</a:t>
            </a:r>
          </a:p>
        </p:txBody>
      </p:sp>
    </p:spTree>
    <p:extLst>
      <p:ext uri="{BB962C8B-B14F-4D97-AF65-F5344CB8AC3E}">
        <p14:creationId xmlns:p14="http://schemas.microsoft.com/office/powerpoint/2010/main" val="270684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7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33335"/>
            <a:ext cx="6497638" cy="1223962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b="1" dirty="0">
                <a:latin typeface="+mn-lt"/>
              </a:rPr>
              <a:t>Bazaar </a:t>
            </a:r>
            <a:r>
              <a:rPr lang="en-GB" sz="3600" b="1" dirty="0" smtClean="0">
                <a:latin typeface="+mn-lt"/>
              </a:rPr>
              <a:t>Update </a:t>
            </a:r>
            <a:r>
              <a:rPr lang="en-GB" sz="2800" b="1" dirty="0">
                <a:solidFill>
                  <a:schemeClr val="accent2"/>
                </a:solidFill>
                <a:latin typeface="+mn-lt"/>
              </a:rPr>
              <a:t/>
            </a:r>
            <a:br>
              <a:rPr lang="en-GB" sz="2800" b="1" dirty="0">
                <a:solidFill>
                  <a:schemeClr val="accent2"/>
                </a:solidFill>
                <a:latin typeface="+mn-lt"/>
              </a:rPr>
            </a:br>
            <a:r>
              <a:rPr lang="en-GB" sz="20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Emily </a:t>
            </a:r>
            <a:r>
              <a:rPr lang="en-US" sz="2000" dirty="0" err="1" smtClean="0">
                <a:solidFill>
                  <a:schemeClr val="accent2"/>
                </a:solidFill>
                <a:latin typeface="+mn-lt"/>
              </a:rPr>
              <a:t>Michnay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 - Bazaar Coordinator</a:t>
            </a:r>
            <a:endParaRPr lang="en-US" sz="2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7171" name="Line 5"/>
          <p:cNvSpPr>
            <a:spLocks noChangeShapeType="1"/>
          </p:cNvSpPr>
          <p:nvPr/>
        </p:nvSpPr>
        <p:spPr bwMode="auto">
          <a:xfrm>
            <a:off x="1828800" y="1174174"/>
            <a:ext cx="649763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532" y="1346304"/>
            <a:ext cx="3878173" cy="54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3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ChangeArrowheads="1"/>
          </p:cNvSpPr>
          <p:nvPr/>
        </p:nvSpPr>
        <p:spPr bwMode="auto">
          <a:xfrm>
            <a:off x="22225" y="3175"/>
            <a:ext cx="4267200" cy="2514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541338" y="373063"/>
            <a:ext cx="5038726" cy="2119312"/>
          </a:xfrm>
        </p:spPr>
        <p:txBody>
          <a:bodyPr/>
          <a:lstStyle/>
          <a:p>
            <a:pPr lvl="1" eaLnBrk="1" hangingPunct="1">
              <a:buFont typeface="Times" pitchFamily="18" charset="0"/>
              <a:buNone/>
            </a:pPr>
            <a:r>
              <a:rPr lang="en-US" sz="3600" b="1" smtClean="0"/>
              <a:t>	Decorate your stands elaborately and festively.</a:t>
            </a:r>
          </a:p>
        </p:txBody>
      </p:sp>
      <p:pic>
        <p:nvPicPr>
          <p:cNvPr id="38916" name="Picture 3" descr="MIC_3025-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9450" y="152400"/>
            <a:ext cx="4502150" cy="29987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lumMod val="40000"/>
                <a:lumOff val="60000"/>
              </a:schemeClr>
            </a:outerShdw>
          </a:effectLst>
          <a:extLst/>
        </p:spPr>
      </p:pic>
      <p:pic>
        <p:nvPicPr>
          <p:cNvPr id="38917" name="Picture 4" descr="MIC_3056-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590800"/>
            <a:ext cx="4114800" cy="27400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lumMod val="40000"/>
                <a:lumOff val="60000"/>
              </a:schemeClr>
            </a:outerShdw>
          </a:effectLst>
          <a:extLst/>
        </p:spPr>
      </p:pic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0" y="5638800"/>
            <a:ext cx="51816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pic>
        <p:nvPicPr>
          <p:cNvPr id="8199" name="Picture 6" descr="MIC_3064-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657600"/>
            <a:ext cx="449580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412459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>
          <a:xfrm>
            <a:off x="1259632" y="201612"/>
            <a:ext cx="8229600" cy="1139825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Decorating Your Stand</a:t>
            </a:r>
            <a:r>
              <a:rPr lang="en-GB" sz="3600" b="1" dirty="0">
                <a:solidFill>
                  <a:schemeClr val="accent2"/>
                </a:solidFill>
              </a:rPr>
              <a:t/>
            </a:r>
            <a:br>
              <a:rPr lang="en-GB" sz="3600" b="1" dirty="0">
                <a:solidFill>
                  <a:schemeClr val="accent2"/>
                </a:solidFill>
              </a:rPr>
            </a:br>
            <a:r>
              <a:rPr lang="en-GB" sz="3600" b="1" dirty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Emily </a:t>
            </a:r>
            <a:r>
              <a:rPr lang="en-US" sz="2000" dirty="0" err="1" smtClean="0">
                <a:solidFill>
                  <a:schemeClr val="accent2"/>
                </a:solidFill>
              </a:rPr>
              <a:t>Michnay</a:t>
            </a:r>
            <a:r>
              <a:rPr lang="en-US" sz="2000" dirty="0" smtClean="0">
                <a:solidFill>
                  <a:schemeClr val="accent2"/>
                </a:solidFill>
              </a:rPr>
              <a:t> -- </a:t>
            </a:r>
            <a:r>
              <a:rPr lang="en-US" sz="2000" dirty="0">
                <a:solidFill>
                  <a:schemeClr val="accent2"/>
                </a:solidFill>
              </a:rPr>
              <a:t>Bazaar Coordinator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462088" y="1512888"/>
            <a:ext cx="7475537" cy="4038600"/>
          </a:xfrm>
        </p:spPr>
        <p:txBody>
          <a:bodyPr/>
          <a:lstStyle/>
          <a:p>
            <a:pPr marL="344487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u="sng" dirty="0" smtClean="0"/>
          </a:p>
          <a:p>
            <a:pPr marL="669925" lvl="1" indent="-325438" eaLnBrk="1" hangingPunct="1">
              <a:lnSpc>
                <a:spcPct val="90000"/>
              </a:lnSpc>
              <a:spcAft>
                <a:spcPts val="600"/>
              </a:spcAft>
              <a:defRPr/>
            </a:pPr>
            <a:endParaRPr lang="en-US" sz="2400" b="1" dirty="0" smtClean="0"/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 flipV="1">
            <a:off x="1908175" y="1412875"/>
            <a:ext cx="6664325" cy="2857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0" y="198884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4000" b="1" dirty="0"/>
              <a:t>No Material may be attached to </a:t>
            </a:r>
            <a:br>
              <a:rPr lang="en-US" sz="4000" b="1" dirty="0"/>
            </a:br>
            <a:r>
              <a:rPr lang="en-US" sz="4000" b="1" dirty="0"/>
              <a:t>NATO walls or ceiling</a:t>
            </a:r>
            <a:endParaRPr lang="en-US" sz="4000" dirty="0"/>
          </a:p>
        </p:txBody>
      </p:sp>
      <p:pic>
        <p:nvPicPr>
          <p:cNvPr id="6" name="Picture 7" descr="frame exampl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657600"/>
            <a:ext cx="12604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7" name="Picture 8" descr="Free standing fram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657600"/>
            <a:ext cx="22193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657600" y="3352800"/>
            <a:ext cx="2971800" cy="1200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CC0000"/>
                </a:solidFill>
                <a:latin typeface="+mn-lt"/>
              </a:rPr>
              <a:t>ONLY</a:t>
            </a:r>
            <a:r>
              <a:rPr lang="en-US" b="1" dirty="0" smtClean="0">
                <a:latin typeface="+mn-lt"/>
              </a:rPr>
              <a:t> freestanding frame or shelving are allowed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 rot="10800000">
            <a:off x="2133600" y="3200400"/>
            <a:ext cx="1295400" cy="457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10800000" flipH="1">
            <a:off x="6248400" y="3200400"/>
            <a:ext cx="1295400" cy="457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7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36700"/>
            <a:ext cx="27114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0483" name="Rectangle 2"/>
          <p:cNvSpPr>
            <a:spLocks noChangeArrowheads="1"/>
          </p:cNvSpPr>
          <p:nvPr/>
        </p:nvSpPr>
        <p:spPr bwMode="auto">
          <a:xfrm>
            <a:off x="304800" y="2667000"/>
            <a:ext cx="4724400" cy="1220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000099"/>
                </a:solidFill>
                <a:latin typeface="+mn-lt"/>
                <a:ea typeface="ＭＳ Ｐゴシック" pitchFamily="32" charset="-128"/>
              </a:rPr>
              <a:t>10h - 12h</a:t>
            </a:r>
            <a:endParaRPr lang="en-US" sz="3600" dirty="0">
              <a:solidFill>
                <a:srgbClr val="000099"/>
              </a:solidFill>
              <a:latin typeface="+mn-lt"/>
              <a:ea typeface="ＭＳ Ｐゴシック" pitchFamily="32" charset="-128"/>
            </a:endParaRPr>
          </a:p>
          <a:p>
            <a:pPr algn="ctr">
              <a:defRPr/>
            </a:pPr>
            <a:r>
              <a:rPr lang="en-US" sz="3200" dirty="0" smtClean="0">
                <a:solidFill>
                  <a:srgbClr val="000099"/>
                </a:solidFill>
                <a:latin typeface="+mn-lt"/>
                <a:ea typeface="ＭＳ Ｐゴシック" pitchFamily="32" charset="-128"/>
              </a:rPr>
              <a:t>9 September 2014</a:t>
            </a:r>
            <a:endParaRPr lang="en-US" sz="3200" dirty="0">
              <a:solidFill>
                <a:srgbClr val="000099"/>
              </a:solidFill>
              <a:latin typeface="+mn-lt"/>
              <a:ea typeface="ＭＳ Ｐゴシック" pitchFamily="32" charset="-128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2057400" cy="1981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752600" y="5638800"/>
            <a:ext cx="5105400" cy="1219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/>
          </a:p>
        </p:txBody>
      </p:sp>
      <p:pic>
        <p:nvPicPr>
          <p:cNvPr id="2054" name="Picture 6" descr="ncb-text onl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346700"/>
            <a:ext cx="472440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0487" name="Text Box 4"/>
          <p:cNvSpPr txBox="1">
            <a:spLocks noChangeArrowheads="1"/>
          </p:cNvSpPr>
          <p:nvPr/>
        </p:nvSpPr>
        <p:spPr bwMode="auto">
          <a:xfrm>
            <a:off x="0" y="130175"/>
            <a:ext cx="91440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solidFill>
                  <a:srgbClr val="000099"/>
                </a:solidFill>
                <a:latin typeface="+mn-lt"/>
                <a:ea typeface="ＭＳ Ｐゴシック" pitchFamily="32" charset="-128"/>
              </a:rPr>
              <a:t>General Meeting</a:t>
            </a:r>
            <a:endParaRPr lang="en-US" sz="3600" dirty="0">
              <a:solidFill>
                <a:srgbClr val="000000"/>
              </a:solidFill>
              <a:latin typeface="+mn-lt"/>
              <a:ea typeface="ＭＳ Ｐゴシック" pitchFamily="32" charset="-128"/>
            </a:endParaRPr>
          </a:p>
        </p:txBody>
      </p:sp>
      <p:sp>
        <p:nvSpPr>
          <p:cNvPr id="660488" name="Text Box 8"/>
          <p:cNvSpPr txBox="1">
            <a:spLocks noChangeArrowheads="1"/>
          </p:cNvSpPr>
          <p:nvPr/>
        </p:nvSpPr>
        <p:spPr bwMode="auto">
          <a:xfrm>
            <a:off x="3973513" y="6286500"/>
            <a:ext cx="47894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000" dirty="0"/>
              <a:t>ASBL: 874.358.592 | Square du Vieux Tilleul 1/4, 1050 Ixelles, </a:t>
            </a:r>
            <a:r>
              <a:rPr lang="fr-FR" sz="1000" dirty="0" err="1"/>
              <a:t>Belgium</a:t>
            </a:r>
            <a:endParaRPr lang="en-US" b="0" dirty="0">
              <a:solidFill>
                <a:schemeClr val="accent2"/>
              </a:solidFill>
              <a:latin typeface="+mn-lt"/>
              <a:ea typeface="ＭＳ Ｐゴシック" pitchFamily="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914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>
          <a:xfrm>
            <a:off x="1259632" y="201612"/>
            <a:ext cx="8229600" cy="1139825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Decorating Your Stand</a:t>
            </a:r>
            <a:r>
              <a:rPr lang="en-GB" sz="3600" b="1" dirty="0">
                <a:solidFill>
                  <a:schemeClr val="accent2"/>
                </a:solidFill>
              </a:rPr>
              <a:t/>
            </a:r>
            <a:br>
              <a:rPr lang="en-GB" sz="3600" b="1" dirty="0">
                <a:solidFill>
                  <a:schemeClr val="accent2"/>
                </a:solidFill>
              </a:rPr>
            </a:br>
            <a:r>
              <a:rPr lang="en-GB" sz="3600" b="1" dirty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Emily </a:t>
            </a:r>
            <a:r>
              <a:rPr lang="en-US" sz="2000" dirty="0" err="1" smtClean="0">
                <a:solidFill>
                  <a:schemeClr val="accent2"/>
                </a:solidFill>
              </a:rPr>
              <a:t>Michnay</a:t>
            </a:r>
            <a:r>
              <a:rPr lang="en-US" sz="2000" dirty="0" smtClean="0">
                <a:solidFill>
                  <a:schemeClr val="accent2"/>
                </a:solidFill>
              </a:rPr>
              <a:t> -- </a:t>
            </a:r>
            <a:r>
              <a:rPr lang="en-US" sz="2000" dirty="0">
                <a:solidFill>
                  <a:schemeClr val="accent2"/>
                </a:solidFill>
              </a:rPr>
              <a:t>Bazaar Coordinator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462088" y="1512888"/>
            <a:ext cx="7475537" cy="4038600"/>
          </a:xfrm>
        </p:spPr>
        <p:txBody>
          <a:bodyPr/>
          <a:lstStyle/>
          <a:p>
            <a:pPr marL="344487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/>
              <a:t>You can decorate your stands as you wish.  However we must follow </a:t>
            </a:r>
            <a:r>
              <a:rPr lang="en-US" sz="2400" b="1" dirty="0" smtClean="0">
                <a:solidFill>
                  <a:srgbClr val="C00000"/>
                </a:solidFill>
              </a:rPr>
              <a:t>NATO RULES </a:t>
            </a:r>
            <a:r>
              <a:rPr lang="en-US" sz="2400" b="1" dirty="0" smtClean="0"/>
              <a:t>for decorations:</a:t>
            </a:r>
            <a:br>
              <a:rPr lang="en-US" sz="2400" b="1" dirty="0" smtClean="0"/>
            </a:br>
            <a:endParaRPr lang="en-US" sz="2400" b="1" dirty="0" smtClean="0"/>
          </a:p>
          <a:p>
            <a:pPr marL="882650" lvl="2" indent="-315913" eaLnBrk="1" hangingPunct="1">
              <a:lnSpc>
                <a:spcPct val="90000"/>
              </a:lnSpc>
              <a:buFont typeface="Times" pitchFamily="-96" charset="0"/>
              <a:buChar char="•"/>
              <a:defRPr/>
            </a:pPr>
            <a:r>
              <a:rPr lang="en-US" sz="2800" b="1" dirty="0" smtClean="0"/>
              <a:t>No nails, tacks or glue on the walls </a:t>
            </a:r>
          </a:p>
          <a:p>
            <a:pPr marL="882650" lvl="2" indent="-315913" eaLnBrk="1" hangingPunct="1">
              <a:lnSpc>
                <a:spcPct val="90000"/>
              </a:lnSpc>
              <a:buFont typeface="Times" pitchFamily="-96" charset="0"/>
              <a:buChar char="•"/>
              <a:defRPr/>
            </a:pPr>
            <a:r>
              <a:rPr lang="en-US" sz="2800" b="1" dirty="0" smtClean="0"/>
              <a:t>No staples or other damaging materials on the tables  </a:t>
            </a:r>
          </a:p>
          <a:p>
            <a:pPr marL="882650" lvl="2" indent="-315913" eaLnBrk="1" hangingPunct="1">
              <a:lnSpc>
                <a:spcPct val="90000"/>
              </a:lnSpc>
              <a:buFont typeface="Times" pitchFamily="-96" charset="0"/>
              <a:buChar char="•"/>
              <a:defRPr/>
            </a:pPr>
            <a:r>
              <a:rPr lang="en-US" sz="2800" b="1" dirty="0" smtClean="0"/>
              <a:t>Only country plaques may be hung from the ceiling</a:t>
            </a:r>
          </a:p>
          <a:p>
            <a:pPr marL="882650" lvl="2" indent="-315913" eaLnBrk="1" hangingPunct="1">
              <a:lnSpc>
                <a:spcPct val="90000"/>
              </a:lnSpc>
              <a:buFont typeface="Times" pitchFamily="-96" charset="0"/>
              <a:buChar char="•"/>
              <a:defRPr/>
            </a:pPr>
            <a:r>
              <a:rPr lang="en-US" sz="2800" b="1" dirty="0" smtClean="0"/>
              <a:t>No burning candles</a:t>
            </a:r>
            <a:br>
              <a:rPr lang="en-US" sz="2800" b="1" dirty="0" smtClean="0"/>
            </a:br>
            <a:endParaRPr lang="en-US" sz="2800" b="1" u="sng" dirty="0" smtClean="0"/>
          </a:p>
          <a:p>
            <a:pPr marL="669925" lvl="1" indent="-325438" eaLnBrk="1" hangingPunct="1">
              <a:lnSpc>
                <a:spcPct val="90000"/>
              </a:lnSpc>
              <a:spcAft>
                <a:spcPts val="600"/>
              </a:spcAft>
              <a:defRPr/>
            </a:pPr>
            <a:endParaRPr lang="en-US" sz="2400" b="1" dirty="0" smtClean="0"/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 flipV="1">
            <a:off x="1908175" y="1412875"/>
            <a:ext cx="6664325" cy="2857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750" y="333375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NATIONAL STANDS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30300" y="1773238"/>
            <a:ext cx="3814763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u="sng" dirty="0" smtClean="0"/>
              <a:t>WE PROVIDE</a:t>
            </a:r>
          </a:p>
          <a:p>
            <a:pPr eaLnBrk="1" hangingPunct="1"/>
            <a:r>
              <a:rPr lang="en-US" dirty="0" smtClean="0"/>
              <a:t>Tables (2-6) </a:t>
            </a:r>
          </a:p>
          <a:p>
            <a:pPr eaLnBrk="1" hangingPunct="1"/>
            <a:r>
              <a:rPr lang="en-US" dirty="0" smtClean="0"/>
              <a:t>2-4 chairs</a:t>
            </a:r>
          </a:p>
          <a:p>
            <a:pPr eaLnBrk="1" hangingPunct="1"/>
            <a:r>
              <a:rPr lang="en-US" dirty="0" smtClean="0"/>
              <a:t>Nation Name Plate</a:t>
            </a:r>
          </a:p>
          <a:p>
            <a:pPr eaLnBrk="1" hangingPunct="1"/>
            <a:r>
              <a:rPr lang="en-US" dirty="0" smtClean="0"/>
              <a:t>Access to Electricity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9188" y="1773238"/>
            <a:ext cx="3814762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u="sng" smtClean="0"/>
              <a:t>YOU PROVIDE</a:t>
            </a:r>
          </a:p>
          <a:p>
            <a:pPr eaLnBrk="1" hangingPunct="1"/>
            <a:r>
              <a:rPr lang="en-US" sz="2400" smtClean="0"/>
              <a:t>Power Cords/ extension cords</a:t>
            </a:r>
          </a:p>
          <a:p>
            <a:pPr eaLnBrk="1" hangingPunct="1"/>
            <a:r>
              <a:rPr lang="en-US" sz="2400" smtClean="0"/>
              <a:t>Decorations for table </a:t>
            </a:r>
          </a:p>
          <a:p>
            <a:pPr eaLnBrk="1" hangingPunct="1"/>
            <a:r>
              <a:rPr lang="en-US" sz="2400" smtClean="0"/>
              <a:t>Free standing frame for hanging decorations </a:t>
            </a:r>
          </a:p>
          <a:p>
            <a:pPr eaLnBrk="1" hangingPunct="1"/>
            <a:r>
              <a:rPr lang="en-US" sz="2400" smtClean="0"/>
              <a:t>Tools to put up your decorations</a:t>
            </a:r>
          </a:p>
          <a:p>
            <a:pPr eaLnBrk="1" hangingPunct="1"/>
            <a:r>
              <a:rPr lang="en-US" sz="2400" smtClean="0"/>
              <a:t>Notice Boards</a:t>
            </a:r>
          </a:p>
          <a:p>
            <a:pPr eaLnBrk="1" hangingPunct="1"/>
            <a:endParaRPr lang="en-US" sz="2400" smtClean="0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V="1">
            <a:off x="1908175" y="1412875"/>
            <a:ext cx="6696075" cy="2857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04813"/>
            <a:ext cx="7848600" cy="1520825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Tombola Update </a:t>
            </a:r>
            <a:r>
              <a:rPr lang="en-GB" sz="3600" b="1" dirty="0" smtClean="0">
                <a:solidFill>
                  <a:schemeClr val="accent2"/>
                </a:solidFill>
              </a:rPr>
              <a:t/>
            </a:r>
            <a:br>
              <a:rPr lang="en-GB" sz="3600" b="1" dirty="0" smtClean="0">
                <a:solidFill>
                  <a:schemeClr val="accent2"/>
                </a:solidFill>
              </a:rPr>
            </a:br>
            <a:r>
              <a:rPr lang="en-US" sz="2000" dirty="0">
                <a:solidFill>
                  <a:schemeClr val="accent2"/>
                </a:solidFill>
              </a:rPr>
              <a:t>Carla Bucalossi Quatrini - Tombola Coordinator</a:t>
            </a:r>
            <a:endParaRPr lang="en-US" sz="2000" dirty="0" smtClean="0">
              <a:solidFill>
                <a:schemeClr val="accent2"/>
              </a:solidFill>
            </a:endParaRPr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1828800" y="1989138"/>
            <a:ext cx="663098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1303338" y="2022475"/>
            <a:ext cx="71659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0" lvl="2" indent="-292100" eaLnBrk="0" hangingPunct="0">
              <a:buFontTx/>
              <a:buChar char="•"/>
            </a:pPr>
            <a:r>
              <a:rPr lang="en-GB" dirty="0" smtClean="0"/>
              <a:t>Tombola Ticket Sales Lottery Sept 23</a:t>
            </a:r>
          </a:p>
          <a:p>
            <a:pPr marL="1206500" lvl="2" indent="-292100" eaLnBrk="0" hangingPunct="0">
              <a:buFontTx/>
              <a:buChar char="•"/>
            </a:pPr>
            <a:r>
              <a:rPr lang="en-GB" dirty="0" smtClean="0"/>
              <a:t>List </a:t>
            </a:r>
            <a:r>
              <a:rPr lang="en-GB" dirty="0"/>
              <a:t>of Tombola Prizes</a:t>
            </a:r>
            <a:r>
              <a:rPr lang="en-GB" b="0" dirty="0"/>
              <a:t> + Pictures of the </a:t>
            </a:r>
            <a:r>
              <a:rPr lang="en-GB" b="0" dirty="0" smtClean="0"/>
              <a:t>prizes </a:t>
            </a:r>
            <a:r>
              <a:rPr lang="en-GB" b="0" dirty="0"/>
              <a:t>for </a:t>
            </a:r>
            <a:r>
              <a:rPr lang="en-GB" b="0" dirty="0" smtClean="0"/>
              <a:t>book </a:t>
            </a:r>
          </a:p>
          <a:p>
            <a:pPr marL="1206500" lvl="2" indent="-292100" eaLnBrk="0" hangingPunct="0">
              <a:buFontTx/>
              <a:buChar char="•"/>
            </a:pPr>
            <a:r>
              <a:rPr lang="en-GB" dirty="0" smtClean="0"/>
              <a:t>Tombola </a:t>
            </a:r>
            <a:r>
              <a:rPr lang="en-GB" dirty="0"/>
              <a:t>Tickets</a:t>
            </a:r>
            <a:r>
              <a:rPr lang="en-GB" b="0" dirty="0"/>
              <a:t> </a:t>
            </a:r>
            <a:r>
              <a:rPr lang="en-GB" dirty="0" smtClean="0"/>
              <a:t>distributed </a:t>
            </a:r>
            <a:r>
              <a:rPr lang="en-GB" b="0" dirty="0" smtClean="0"/>
              <a:t>at the 23</a:t>
            </a:r>
            <a:r>
              <a:rPr lang="en-GB" b="0" baseline="30000" dirty="0" smtClean="0"/>
              <a:t>th</a:t>
            </a:r>
            <a:r>
              <a:rPr lang="en-GB" b="0" dirty="0" smtClean="0"/>
              <a:t> September </a:t>
            </a:r>
            <a:r>
              <a:rPr lang="en-GB" b="0" dirty="0"/>
              <a:t>General Assembly Meeting </a:t>
            </a:r>
            <a:r>
              <a:rPr lang="en-GB" dirty="0" smtClean="0"/>
              <a:t>Tombola </a:t>
            </a:r>
            <a:r>
              <a:rPr lang="en-GB" dirty="0"/>
              <a:t>Tickets Sales begin</a:t>
            </a:r>
            <a:r>
              <a:rPr lang="en-GB" b="0" dirty="0"/>
              <a:t> </a:t>
            </a:r>
            <a:r>
              <a:rPr lang="en-GB" b="0" dirty="0" smtClean="0"/>
              <a:t>– 29 Sept</a:t>
            </a:r>
            <a:endParaRPr lang="en-GB" b="0" dirty="0"/>
          </a:p>
          <a:p>
            <a:pPr marL="1206500" lvl="2" indent="-292100" eaLnBrk="0" hangingPunct="0">
              <a:buFontTx/>
              <a:buChar char="•"/>
            </a:pPr>
            <a:r>
              <a:rPr lang="en-GB" dirty="0"/>
              <a:t>SMS service </a:t>
            </a:r>
            <a:r>
              <a:rPr lang="en-GB" b="0" dirty="0"/>
              <a:t>for prize winners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2" descr="F:\Retrospective 2012\VDB_89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4796270"/>
            <a:ext cx="1784789" cy="118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Retrospective 2012\VDB_89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760" y="4794093"/>
            <a:ext cx="1784789" cy="118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Retrospective 2012\VDB_90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565" y="4806044"/>
            <a:ext cx="1716556" cy="11425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04813"/>
            <a:ext cx="7848600" cy="1520825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Tombola Overview </a:t>
            </a:r>
            <a:r>
              <a:rPr lang="en-GB" sz="3600" b="1" dirty="0" smtClean="0">
                <a:solidFill>
                  <a:schemeClr val="accent2"/>
                </a:solidFill>
              </a:rPr>
              <a:t/>
            </a:r>
            <a:br>
              <a:rPr lang="en-GB" sz="3600" b="1" dirty="0" smtClean="0">
                <a:solidFill>
                  <a:schemeClr val="accent2"/>
                </a:solidFill>
              </a:rPr>
            </a:br>
            <a:r>
              <a:rPr lang="en-US" sz="2000" dirty="0" smtClean="0">
                <a:solidFill>
                  <a:schemeClr val="accent2"/>
                </a:solidFill>
              </a:rPr>
              <a:t>Carla Bucalossi Quatrini - Tombola Coordinator</a:t>
            </a:r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1828800" y="1989138"/>
            <a:ext cx="655955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1716088" y="2017816"/>
            <a:ext cx="667226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dirty="0"/>
              <a:t>Tombola</a:t>
            </a:r>
            <a:r>
              <a:rPr lang="en-US" b="0" dirty="0"/>
              <a:t> - A giant raffle</a:t>
            </a:r>
          </a:p>
          <a:p>
            <a:pPr>
              <a:buFont typeface="Arial" charset="0"/>
              <a:buChar char="•"/>
            </a:pPr>
            <a:r>
              <a:rPr lang="en-US" dirty="0"/>
              <a:t>Tickets price</a:t>
            </a:r>
            <a:r>
              <a:rPr lang="en-US" b="0" dirty="0"/>
              <a:t>:  2.50 € each</a:t>
            </a:r>
          </a:p>
          <a:p>
            <a:pPr>
              <a:buFont typeface="Arial" charset="0"/>
              <a:buChar char="•"/>
            </a:pPr>
            <a:r>
              <a:rPr lang="en-US" dirty="0"/>
              <a:t>Prizes</a:t>
            </a:r>
            <a:r>
              <a:rPr lang="en-US" b="0" dirty="0"/>
              <a:t> - Each nation provides at least two (2) prizes worth at least 100 € each</a:t>
            </a:r>
          </a:p>
          <a:p>
            <a:pPr>
              <a:buFont typeface="Arial" charset="0"/>
              <a:buChar char="•"/>
            </a:pPr>
            <a:r>
              <a:rPr lang="en-US" dirty="0"/>
              <a:t>Ticket Sales </a:t>
            </a:r>
            <a:r>
              <a:rPr lang="en-US" b="0" dirty="0"/>
              <a:t>- All nations sell tickets</a:t>
            </a:r>
          </a:p>
          <a:p>
            <a:pPr>
              <a:buFont typeface="Arial" charset="0"/>
              <a:buChar char="•"/>
            </a:pPr>
            <a:r>
              <a:rPr lang="en-US" dirty="0"/>
              <a:t>Winners</a:t>
            </a:r>
            <a:r>
              <a:rPr lang="en-US" b="0" dirty="0"/>
              <a:t> - The winners are drawn at the Bazaar</a:t>
            </a:r>
          </a:p>
        </p:txBody>
      </p:sp>
      <p:pic>
        <p:nvPicPr>
          <p:cNvPr id="5" name="Picture 2" descr="F:\Retrospective 2012\VDB_89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4796270"/>
            <a:ext cx="1784789" cy="118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Retrospective 2012\VDB_89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760" y="4794093"/>
            <a:ext cx="1784789" cy="118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Retrospective 2012\VDB_90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565" y="4806044"/>
            <a:ext cx="1716556" cy="11425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54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03" t="28429" r="25649" b="9940"/>
          <a:stretch/>
        </p:blipFill>
        <p:spPr>
          <a:xfrm>
            <a:off x="1592410" y="1419921"/>
            <a:ext cx="6786790" cy="4680545"/>
          </a:xfrm>
          <a:prstGeom prst="rect">
            <a:avLst/>
          </a:prstGeom>
        </p:spPr>
      </p:pic>
      <p:cxnSp>
        <p:nvCxnSpPr>
          <p:cNvPr id="37890" name="Lige pilforbindelse 6"/>
          <p:cNvCxnSpPr>
            <a:cxnSpLocks noChangeShapeType="1"/>
          </p:cNvCxnSpPr>
          <p:nvPr/>
        </p:nvCxnSpPr>
        <p:spPr bwMode="auto">
          <a:xfrm flipH="1">
            <a:off x="6659563" y="1628775"/>
            <a:ext cx="1152525" cy="7143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1611313" y="1422400"/>
            <a:ext cx="7280275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6088" y="44450"/>
            <a:ext cx="6672262" cy="1520825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Tombola Prize List</a:t>
            </a:r>
            <a:r>
              <a:rPr lang="en-GB" sz="3600" b="1" dirty="0" smtClean="0">
                <a:solidFill>
                  <a:schemeClr val="accent2"/>
                </a:solidFill>
              </a:rPr>
              <a:t/>
            </a:r>
            <a:br>
              <a:rPr lang="en-GB" sz="3600" b="1" dirty="0" smtClean="0">
                <a:solidFill>
                  <a:schemeClr val="accent2"/>
                </a:solidFill>
              </a:rPr>
            </a:br>
            <a:r>
              <a:rPr lang="en-US" sz="2000" dirty="0" smtClean="0">
                <a:solidFill>
                  <a:schemeClr val="accent2"/>
                </a:solidFill>
              </a:rPr>
              <a:t>Carla Bucalossi Quatrini - Tombola Coordinator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4614777"/>
            <a:ext cx="9144000" cy="138499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4"/>
            </a:solidFill>
          </a:ln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en-US" sz="2800" b="0" dirty="0" smtClean="0">
                <a:solidFill>
                  <a:schemeClr val="accent3"/>
                </a:solidFill>
                <a:cs typeface="+mn-cs"/>
              </a:rPr>
              <a:t>An e-mail including this information is accepted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b="0" dirty="0" smtClean="0">
                <a:solidFill>
                  <a:schemeClr val="accent3"/>
                </a:solidFill>
                <a:cs typeface="+mn-cs"/>
              </a:rPr>
              <a:t>Please remember pictures of the prizes as attachments </a:t>
            </a:r>
            <a:r>
              <a:rPr lang="en-US" sz="2800" b="0" dirty="0" smtClean="0">
                <a:solidFill>
                  <a:schemeClr val="accent3"/>
                </a:solidFill>
                <a:cs typeface="+mn-cs"/>
                <a:sym typeface="Wingdings" pitchFamily="2" charset="2"/>
              </a:rPr>
              <a:t></a:t>
            </a:r>
            <a:endParaRPr lang="en-US" sz="2800" b="0" dirty="0" smtClean="0">
              <a:solidFill>
                <a:schemeClr val="accent3"/>
              </a:solidFill>
              <a:cs typeface="+mn-cs"/>
            </a:endParaRPr>
          </a:p>
        </p:txBody>
      </p:sp>
      <p:sp>
        <p:nvSpPr>
          <p:cNvPr id="2" name="Ellipse 1"/>
          <p:cNvSpPr/>
          <p:nvPr/>
        </p:nvSpPr>
        <p:spPr bwMode="auto">
          <a:xfrm>
            <a:off x="2079008" y="3922482"/>
            <a:ext cx="1152128" cy="303188"/>
          </a:xfrm>
          <a:prstGeom prst="ellipse">
            <a:avLst/>
          </a:prstGeom>
          <a:noFill/>
          <a:ln w="25400" cap="flat" cmpd="sng" algn="ctr">
            <a:solidFill>
              <a:srgbClr val="C51F0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3995936" y="3922628"/>
            <a:ext cx="1656184" cy="303188"/>
          </a:xfrm>
          <a:prstGeom prst="ellipse">
            <a:avLst/>
          </a:prstGeom>
          <a:noFill/>
          <a:ln w="25400" cap="flat" cmpd="sng" algn="ctr">
            <a:solidFill>
              <a:srgbClr val="C51F0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6155904" y="3922482"/>
            <a:ext cx="1440432" cy="303188"/>
          </a:xfrm>
          <a:prstGeom prst="ellipse">
            <a:avLst/>
          </a:prstGeom>
          <a:noFill/>
          <a:ln w="25400" cap="flat" cmpd="sng" algn="ctr">
            <a:solidFill>
              <a:srgbClr val="C51F0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197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4542" t="29456" r="22882" b="5833"/>
          <a:stretch/>
        </p:blipFill>
        <p:spPr>
          <a:xfrm>
            <a:off x="1403648" y="2008971"/>
            <a:ext cx="6840760" cy="4536504"/>
          </a:xfrm>
          <a:prstGeom prst="rect">
            <a:avLst/>
          </a:prstGeom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16088" y="404813"/>
            <a:ext cx="6672262" cy="1520825"/>
          </a:xfrm>
        </p:spPr>
        <p:txBody>
          <a:bodyPr/>
          <a:lstStyle/>
          <a:p>
            <a:pPr eaLnBrk="1" hangingPunct="1"/>
            <a:r>
              <a:rPr lang="en-GB" sz="3600" b="1" smtClean="0"/>
              <a:t>Ticket Sales</a:t>
            </a:r>
            <a:r>
              <a:rPr lang="en-GB" sz="3600" b="1" smtClean="0">
                <a:solidFill>
                  <a:schemeClr val="accent2"/>
                </a:solidFill>
              </a:rPr>
              <a:t/>
            </a:r>
            <a:br>
              <a:rPr lang="en-GB" sz="3600" b="1" smtClean="0">
                <a:solidFill>
                  <a:schemeClr val="accent2"/>
                </a:solidFill>
              </a:rPr>
            </a:br>
            <a:r>
              <a:rPr lang="en-US" sz="2000" smtClean="0">
                <a:solidFill>
                  <a:schemeClr val="accent2"/>
                </a:solidFill>
              </a:rPr>
              <a:t>Carla Bucalossi Quatrini - Tombola Coordinator</a:t>
            </a:r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1828800" y="1989138"/>
            <a:ext cx="655955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38918" name="Tekstboks 1"/>
          <p:cNvSpPr txBox="1">
            <a:spLocks noChangeArrowheads="1"/>
          </p:cNvSpPr>
          <p:nvPr/>
        </p:nvSpPr>
        <p:spPr bwMode="auto">
          <a:xfrm rot="-1212075">
            <a:off x="2643071" y="4095663"/>
            <a:ext cx="493101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a-DK" sz="4000" dirty="0" smtClean="0">
                <a:solidFill>
                  <a:srgbClr val="C00000"/>
                </a:solidFill>
              </a:rPr>
              <a:t>LOTTERY DURING SEPT 23 MEETING</a:t>
            </a:r>
            <a:endParaRPr lang="da-DK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81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350"/>
            <a:ext cx="7848600" cy="1520825"/>
          </a:xfrm>
        </p:spPr>
        <p:txBody>
          <a:bodyPr/>
          <a:lstStyle/>
          <a:p>
            <a:pPr eaLnBrk="1" hangingPunct="1"/>
            <a:r>
              <a:rPr lang="en-GB" sz="2800" b="1" dirty="0" smtClean="0"/>
              <a:t>2014 Tombola Ticket Sales Dates</a:t>
            </a:r>
            <a:r>
              <a:rPr lang="en-GB" sz="2800" b="1" dirty="0" smtClean="0">
                <a:solidFill>
                  <a:schemeClr val="accent2"/>
                </a:solidFill>
              </a:rPr>
              <a:t/>
            </a:r>
            <a:br>
              <a:rPr lang="en-GB" sz="2800" b="1" dirty="0" smtClean="0">
                <a:solidFill>
                  <a:schemeClr val="accent2"/>
                </a:solidFill>
              </a:rPr>
            </a:br>
            <a:r>
              <a:rPr lang="en-US" sz="2000" dirty="0" smtClean="0">
                <a:solidFill>
                  <a:schemeClr val="accent2"/>
                </a:solidFill>
              </a:rPr>
              <a:t>Carla Bucalossi Quatrini - Tombola Coordinator</a:t>
            </a: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1828800" y="1436688"/>
            <a:ext cx="655955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1725613" y="1484784"/>
            <a:ext cx="667226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b="1" dirty="0" smtClean="0">
                <a:ea typeface="ＭＳ Ｐゴシック" pitchFamily="-96" charset="-128"/>
                <a:cs typeface="+mn-cs"/>
              </a:rPr>
              <a:t>SALES DATES:</a:t>
            </a:r>
            <a:endParaRPr lang="en-US" b="1" dirty="0">
              <a:ea typeface="ＭＳ Ｐゴシック" pitchFamily="-96" charset="-128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b="1" dirty="0" smtClean="0">
                <a:ea typeface="ＭＳ Ｐゴシック" pitchFamily="-96" charset="-128"/>
                <a:cs typeface="+mn-cs"/>
              </a:rPr>
              <a:t>September: </a:t>
            </a:r>
            <a:r>
              <a:rPr lang="en-US" dirty="0">
                <a:solidFill>
                  <a:srgbClr val="008000"/>
                </a:solidFill>
                <a:cs typeface="+mn-cs"/>
              </a:rPr>
              <a:t>29, </a:t>
            </a:r>
            <a:r>
              <a:rPr lang="en-US" dirty="0" smtClean="0">
                <a:solidFill>
                  <a:srgbClr val="008000"/>
                </a:solidFill>
                <a:cs typeface="+mn-cs"/>
              </a:rPr>
              <a:t>30</a:t>
            </a:r>
            <a:endParaRPr lang="en-US" dirty="0">
              <a:solidFill>
                <a:srgbClr val="008000"/>
              </a:solidFill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b="1" dirty="0" smtClean="0">
                <a:ea typeface="ＭＳ Ｐゴシック" pitchFamily="-96" charset="-128"/>
                <a:cs typeface="+mn-cs"/>
              </a:rPr>
              <a:t>October</a:t>
            </a:r>
            <a:r>
              <a:rPr lang="en-US" b="1" dirty="0">
                <a:ea typeface="ＭＳ Ｐゴシック" pitchFamily="-96" charset="-128"/>
                <a:cs typeface="+mn-cs"/>
              </a:rPr>
              <a:t>: </a:t>
            </a:r>
            <a:r>
              <a:rPr lang="en-US" b="1" dirty="0" smtClean="0">
                <a:solidFill>
                  <a:srgbClr val="008000"/>
                </a:solidFill>
                <a:ea typeface="ＭＳ Ｐゴシック" pitchFamily="-96" charset="-128"/>
                <a:cs typeface="+mn-cs"/>
              </a:rPr>
              <a:t>1, </a:t>
            </a:r>
            <a:r>
              <a:rPr lang="en-US" b="1" dirty="0">
                <a:solidFill>
                  <a:srgbClr val="008000"/>
                </a:solidFill>
                <a:ea typeface="ＭＳ Ｐゴシック" pitchFamily="-96" charset="-128"/>
                <a:cs typeface="+mn-cs"/>
              </a:rPr>
              <a:t>3, </a:t>
            </a:r>
            <a:r>
              <a:rPr lang="en-US" b="1" dirty="0" smtClean="0">
                <a:solidFill>
                  <a:srgbClr val="008000"/>
                </a:solidFill>
                <a:ea typeface="ＭＳ Ｐゴシック" pitchFamily="-96" charset="-128"/>
                <a:cs typeface="+mn-cs"/>
              </a:rPr>
              <a:t>6, 8, 9, 10,</a:t>
            </a:r>
            <a:r>
              <a:rPr lang="en-US" b="1" dirty="0" smtClean="0">
                <a:solidFill>
                  <a:srgbClr val="C00000"/>
                </a:solidFill>
                <a:ea typeface="ＭＳ Ｐゴシック" pitchFamily="-96" charset="-128"/>
                <a:cs typeface="+mn-cs"/>
              </a:rPr>
              <a:t>13, 14, 15, 16</a:t>
            </a:r>
            <a:r>
              <a:rPr lang="en-US" b="1" dirty="0">
                <a:solidFill>
                  <a:srgbClr val="C00000"/>
                </a:solidFill>
                <a:ea typeface="ＭＳ Ｐゴシック" pitchFamily="-96" charset="-128"/>
                <a:cs typeface="+mn-cs"/>
              </a:rPr>
              <a:t>, 17</a:t>
            </a:r>
            <a:r>
              <a:rPr lang="en-US" b="1" dirty="0" smtClean="0">
                <a:solidFill>
                  <a:srgbClr val="C00000"/>
                </a:solidFill>
                <a:ea typeface="ＭＳ Ｐゴシック" pitchFamily="-96" charset="-128"/>
                <a:cs typeface="+mn-cs"/>
              </a:rPr>
              <a:t>, </a:t>
            </a:r>
            <a:r>
              <a:rPr lang="en-US" dirty="0" smtClean="0">
                <a:solidFill>
                  <a:srgbClr val="008000"/>
                </a:solidFill>
              </a:rPr>
              <a:t>22, 23, 24, 27, 28, 29, 31</a:t>
            </a:r>
          </a:p>
          <a:p>
            <a:pPr marL="342900" indent="-342900" eaLnBrk="0" hangingPunct="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b="1" dirty="0" smtClean="0">
                <a:ea typeface="ＭＳ Ｐゴシック" pitchFamily="-96" charset="-128"/>
                <a:cs typeface="+mn-cs"/>
              </a:rPr>
              <a:t>November: </a:t>
            </a:r>
            <a:r>
              <a:rPr lang="en-US" b="1" dirty="0" smtClean="0">
                <a:solidFill>
                  <a:srgbClr val="008000"/>
                </a:solidFill>
                <a:ea typeface="ＭＳ Ｐゴシック" pitchFamily="-96" charset="-128"/>
                <a:cs typeface="+mn-cs"/>
              </a:rPr>
              <a:t>5, 6, 7, </a:t>
            </a:r>
            <a:r>
              <a:rPr lang="en-US" dirty="0" smtClean="0">
                <a:solidFill>
                  <a:srgbClr val="C00000"/>
                </a:solidFill>
              </a:rPr>
              <a:t>10, 11, 12, 13 14</a:t>
            </a:r>
            <a:endParaRPr lang="en-US" b="1" dirty="0">
              <a:solidFill>
                <a:srgbClr val="008000"/>
              </a:solidFill>
              <a:ea typeface="ＭＳ Ｐゴシック" pitchFamily="-96" charset="-128"/>
              <a:cs typeface="+mn-cs"/>
            </a:endParaRPr>
          </a:p>
        </p:txBody>
      </p:sp>
      <p:sp>
        <p:nvSpPr>
          <p:cNvPr id="11269" name="Rectangle 15"/>
          <p:cNvSpPr>
            <a:spLocks noChangeArrowheads="1"/>
          </p:cNvSpPr>
          <p:nvPr/>
        </p:nvSpPr>
        <p:spPr bwMode="auto">
          <a:xfrm>
            <a:off x="1763712" y="3284984"/>
            <a:ext cx="720077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LOCATIONS</a:t>
            </a:r>
            <a:r>
              <a:rPr lang="en-US" dirty="0" smtClean="0"/>
              <a:t>: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Press Hall </a:t>
            </a:r>
            <a:br>
              <a:rPr lang="en-US" dirty="0" smtClean="0"/>
            </a:br>
            <a:r>
              <a:rPr lang="en-US" i="1" dirty="0">
                <a:solidFill>
                  <a:srgbClr val="008000"/>
                </a:solidFill>
              </a:rPr>
              <a:t>September 29-Oct 10, Oct 22-Nov 7 </a:t>
            </a:r>
            <a:r>
              <a:rPr lang="en-US" b="1" i="1" dirty="0" smtClean="0">
                <a:solidFill>
                  <a:srgbClr val="008000"/>
                </a:solidFill>
              </a:rPr>
              <a:t>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dirty="0" smtClean="0"/>
              <a:t>NATO Cafeteria (right next to the entrance to the Self Service Restaurant)</a:t>
            </a:r>
            <a:endParaRPr lang="da-DK" dirty="0" smtClean="0"/>
          </a:p>
          <a:p>
            <a:pPr>
              <a:lnSpc>
                <a:spcPct val="90000"/>
              </a:lnSpc>
            </a:pPr>
            <a:r>
              <a:rPr lang="da-DK" i="1" dirty="0">
                <a:solidFill>
                  <a:srgbClr val="C00000"/>
                </a:solidFill>
                <a:cs typeface="+mn-cs"/>
              </a:rPr>
              <a:t>Oct 13-17, Nov 10-14</a:t>
            </a:r>
            <a:endParaRPr lang="en-US" i="1" dirty="0">
              <a:solidFill>
                <a:srgbClr val="C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43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350"/>
            <a:ext cx="7848600" cy="1520825"/>
          </a:xfrm>
        </p:spPr>
        <p:txBody>
          <a:bodyPr/>
          <a:lstStyle/>
          <a:p>
            <a:pPr eaLnBrk="1" hangingPunct="1"/>
            <a:r>
              <a:rPr lang="en-GB" sz="2800" b="1" dirty="0" smtClean="0"/>
              <a:t>2014 Tombola Ticket Sales</a:t>
            </a:r>
            <a:r>
              <a:rPr lang="en-GB" sz="2800" b="1" dirty="0" smtClean="0">
                <a:solidFill>
                  <a:schemeClr val="accent2"/>
                </a:solidFill>
              </a:rPr>
              <a:t/>
            </a:r>
            <a:br>
              <a:rPr lang="en-GB" sz="2800" b="1" dirty="0" smtClean="0">
                <a:solidFill>
                  <a:schemeClr val="accent2"/>
                </a:solidFill>
              </a:rPr>
            </a:br>
            <a:r>
              <a:rPr lang="en-US" sz="2000" dirty="0" smtClean="0">
                <a:solidFill>
                  <a:schemeClr val="accent2"/>
                </a:solidFill>
              </a:rPr>
              <a:t>Carla Bucalossi Quatrini - Tombola Coordinator</a:t>
            </a: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1828800" y="1436688"/>
            <a:ext cx="655955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1725613" y="1484784"/>
            <a:ext cx="6672262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b="1" dirty="0">
              <a:solidFill>
                <a:srgbClr val="008000"/>
              </a:solidFill>
              <a:ea typeface="ＭＳ Ｐゴシック" pitchFamily="-96" charset="-128"/>
              <a:cs typeface="+mn-cs"/>
            </a:endParaRPr>
          </a:p>
        </p:txBody>
      </p:sp>
      <p:sp>
        <p:nvSpPr>
          <p:cNvPr id="11269" name="Rectangle 15"/>
          <p:cNvSpPr>
            <a:spLocks noChangeArrowheads="1"/>
          </p:cNvSpPr>
          <p:nvPr/>
        </p:nvSpPr>
        <p:spPr bwMode="auto">
          <a:xfrm>
            <a:off x="52693" y="5252525"/>
            <a:ext cx="950503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Please fill out the tombol</a:t>
            </a:r>
            <a:r>
              <a:rPr lang="en-US" dirty="0" smtClean="0"/>
              <a:t>a ticket </a:t>
            </a:r>
            <a:r>
              <a:rPr lang="en-US" b="1" dirty="0" smtClean="0"/>
              <a:t>questionnaire and return it to Carla or Marilena before the end of the meeting!</a:t>
            </a:r>
            <a:endParaRPr lang="en-US" i="1" dirty="0">
              <a:solidFill>
                <a:srgbClr val="C00000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2882" t="42388" r="26756" b="4806"/>
          <a:stretch/>
        </p:blipFill>
        <p:spPr>
          <a:xfrm>
            <a:off x="1547664" y="1550554"/>
            <a:ext cx="6552728" cy="370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66863" y="376238"/>
            <a:ext cx="7291387" cy="1079500"/>
          </a:xfrm>
        </p:spPr>
        <p:txBody>
          <a:bodyPr/>
          <a:lstStyle/>
          <a:p>
            <a:pPr eaLnBrk="1" hangingPunct="1"/>
            <a:r>
              <a:rPr lang="en-GB" sz="3200" b="1" dirty="0" smtClean="0"/>
              <a:t>Charity Selection &amp; Voting Process</a:t>
            </a:r>
            <a:r>
              <a:rPr lang="en-GB" sz="3600" b="1" dirty="0" smtClean="0"/>
              <a:t> </a:t>
            </a:r>
            <a:r>
              <a:rPr lang="en-GB" sz="3600" b="1" dirty="0" smtClean="0">
                <a:solidFill>
                  <a:schemeClr val="accent2"/>
                </a:solidFill>
              </a:rPr>
              <a:t/>
            </a:r>
            <a:br>
              <a:rPr lang="en-GB" sz="3600" b="1" dirty="0" smtClean="0">
                <a:solidFill>
                  <a:schemeClr val="accent2"/>
                </a:solidFill>
              </a:rPr>
            </a:br>
            <a:r>
              <a:rPr lang="en-US" sz="2000" dirty="0" smtClean="0">
                <a:solidFill>
                  <a:schemeClr val="accent2"/>
                </a:solidFill>
              </a:rPr>
              <a:t>Jimmie Bradshaw – President</a:t>
            </a:r>
            <a:endParaRPr lang="en-US" sz="2000" b="1" dirty="0" smtClean="0">
              <a:solidFill>
                <a:schemeClr val="accent2"/>
              </a:solidFill>
            </a:endParaRP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1619250" y="1465263"/>
            <a:ext cx="72009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6202" t="22266" r="25096" b="19185"/>
          <a:stretch/>
        </p:blipFill>
        <p:spPr>
          <a:xfrm>
            <a:off x="1475656" y="1484784"/>
            <a:ext cx="6336704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04813"/>
            <a:ext cx="7291387" cy="1520825"/>
          </a:xfrm>
        </p:spPr>
        <p:txBody>
          <a:bodyPr/>
          <a:lstStyle/>
          <a:p>
            <a:pPr eaLnBrk="1" hangingPunct="1"/>
            <a:r>
              <a:rPr lang="en-GB" sz="3200" b="1" dirty="0" smtClean="0"/>
              <a:t>Charity Selection Overview</a:t>
            </a:r>
            <a:r>
              <a:rPr lang="en-GB" sz="3600" b="1" dirty="0" smtClean="0">
                <a:solidFill>
                  <a:schemeClr val="accent2"/>
                </a:solidFill>
              </a:rPr>
              <a:t/>
            </a:r>
            <a:br>
              <a:rPr lang="en-GB" sz="3600" b="1" dirty="0" smtClean="0">
                <a:solidFill>
                  <a:schemeClr val="accent2"/>
                </a:solidFill>
              </a:rPr>
            </a:br>
            <a:r>
              <a:rPr lang="en-US" sz="2000" dirty="0" smtClean="0">
                <a:solidFill>
                  <a:schemeClr val="accent2"/>
                </a:solidFill>
              </a:rPr>
              <a:t>Jimmie Bradshaw – President</a:t>
            </a:r>
            <a:endParaRPr lang="en-US" sz="2000" b="1" dirty="0" smtClean="0">
              <a:solidFill>
                <a:schemeClr val="accent2"/>
              </a:solidFill>
            </a:endParaRPr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1619250" y="1773238"/>
            <a:ext cx="72009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Tekstboks 1"/>
          <p:cNvSpPr txBox="1">
            <a:spLocks noChangeArrowheads="1"/>
          </p:cNvSpPr>
          <p:nvPr/>
        </p:nvSpPr>
        <p:spPr bwMode="auto">
          <a:xfrm>
            <a:off x="1692275" y="2276475"/>
            <a:ext cx="5472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4341" name="Rectangle 3"/>
          <p:cNvSpPr txBox="1">
            <a:spLocks noChangeArrowheads="1"/>
          </p:cNvSpPr>
          <p:nvPr/>
        </p:nvSpPr>
        <p:spPr bwMode="auto">
          <a:xfrm>
            <a:off x="1517650" y="2014538"/>
            <a:ext cx="7348538" cy="389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solidFill>
                <a:srgbClr val="000080"/>
              </a:solidFill>
            </a:endParaRPr>
          </a:p>
        </p:txBody>
      </p:sp>
      <p:sp>
        <p:nvSpPr>
          <p:cNvPr id="14342" name="Rectangle 3"/>
          <p:cNvSpPr txBox="1">
            <a:spLocks noChangeArrowheads="1"/>
          </p:cNvSpPr>
          <p:nvPr/>
        </p:nvSpPr>
        <p:spPr bwMode="auto">
          <a:xfrm>
            <a:off x="1516063" y="2014538"/>
            <a:ext cx="7367587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80"/>
                </a:solidFill>
              </a:rPr>
              <a:t>A list of criteria's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80"/>
                </a:solidFill>
              </a:rPr>
              <a:t>Reviewing Process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80"/>
                </a:solidFill>
              </a:rPr>
              <a:t>Eligible charities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80"/>
                </a:solidFill>
              </a:rPr>
              <a:t>Voting Process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80"/>
                </a:solidFill>
              </a:rPr>
              <a:t>Selected for funding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80"/>
                </a:solidFill>
              </a:rPr>
              <a:t>Donation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>
              <a:solidFill>
                <a:srgbClr val="000080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80"/>
                </a:solidFill>
              </a:rPr>
              <a:t>This information may be found on our website</a:t>
            </a:r>
            <a:endParaRPr lang="en-US" dirty="0">
              <a:solidFill>
                <a:srgbClr val="0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000099"/>
                </a:solidFill>
                <a:latin typeface="+mn-lt"/>
                <a:ea typeface="Tahoma" pitchFamily="34" charset="0"/>
                <a:cs typeface="Tahoma" pitchFamily="34" charset="0"/>
              </a:rPr>
              <a:t>Agenda</a:t>
            </a:r>
            <a:endParaRPr lang="en-US" sz="3600" b="1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000" y="1370013"/>
            <a:ext cx="7245350" cy="48387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tabLst>
                <a:tab pos="2286000" algn="l"/>
              </a:tabLst>
            </a:pPr>
            <a:r>
              <a:rPr lang="nl-NL" sz="2000" b="1" dirty="0" smtClean="0">
                <a:solidFill>
                  <a:schemeClr val="tx2"/>
                </a:solidFill>
                <a:cs typeface="Tahoma" pitchFamily="32" charset="0"/>
              </a:rPr>
              <a:t>Welcome </a:t>
            </a:r>
            <a:r>
              <a:rPr lang="nl-NL" sz="2000" dirty="0" smtClean="0">
                <a:solidFill>
                  <a:schemeClr val="tx2"/>
                </a:solidFill>
                <a:cs typeface="Tahoma" pitchFamily="32" charset="0"/>
              </a:rPr>
              <a:t>by</a:t>
            </a:r>
            <a:r>
              <a:rPr lang="nl-NL" sz="2000" b="1" dirty="0" smtClean="0">
                <a:solidFill>
                  <a:schemeClr val="tx2"/>
                </a:solidFill>
                <a:cs typeface="Tahoma" pitchFamily="32" charset="0"/>
              </a:rPr>
              <a:t> </a:t>
            </a:r>
            <a:r>
              <a:rPr lang="nl-NL" sz="2000" dirty="0" smtClean="0">
                <a:solidFill>
                  <a:schemeClr val="tx2"/>
                </a:solidFill>
                <a:cs typeface="Tahoma" pitchFamily="32" charset="0"/>
              </a:rPr>
              <a:t>Jimmie Bradshaw</a:t>
            </a:r>
            <a:endParaRPr lang="nl-NL" sz="1600" dirty="0" smtClean="0">
              <a:solidFill>
                <a:schemeClr val="tx2"/>
              </a:solidFill>
              <a:cs typeface="Tahoma" pitchFamily="32" charset="0"/>
            </a:endParaRPr>
          </a:p>
          <a:p>
            <a:pPr eaLnBrk="1" hangingPunct="1">
              <a:lnSpc>
                <a:spcPct val="80000"/>
              </a:lnSpc>
              <a:tabLst>
                <a:tab pos="2286000" algn="l"/>
              </a:tabLst>
            </a:pPr>
            <a:r>
              <a:rPr lang="nl-NL" sz="2000" b="1" dirty="0" smtClean="0">
                <a:solidFill>
                  <a:schemeClr val="tx2"/>
                </a:solidFill>
                <a:cs typeface="Tahoma" pitchFamily="32" charset="0"/>
              </a:rPr>
              <a:t>Welcome and Farewells to Members</a:t>
            </a:r>
            <a:r>
              <a:rPr lang="nl-NL" sz="2000" dirty="0" smtClean="0">
                <a:solidFill>
                  <a:schemeClr val="tx2"/>
                </a:solidFill>
                <a:cs typeface="Tahoma" pitchFamily="32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tabLst>
                <a:tab pos="2286000" algn="l"/>
              </a:tabLst>
            </a:pPr>
            <a:r>
              <a:rPr lang="nl-NL" sz="1600" b="1" dirty="0" smtClean="0">
                <a:solidFill>
                  <a:schemeClr val="tx2"/>
                </a:solidFill>
                <a:cs typeface="Tahoma" pitchFamily="32" charset="0"/>
              </a:rPr>
              <a:t>VOTE: Approval of minutes from the GM at 17 June 2014</a:t>
            </a:r>
          </a:p>
          <a:p>
            <a:pPr eaLnBrk="1" hangingPunct="1">
              <a:lnSpc>
                <a:spcPct val="80000"/>
              </a:lnSpc>
              <a:tabLst>
                <a:tab pos="2286000" algn="l"/>
              </a:tabLst>
            </a:pPr>
            <a:r>
              <a:rPr lang="en-GB" sz="2000" b="1" dirty="0" smtClean="0">
                <a:solidFill>
                  <a:schemeClr val="tx2"/>
                </a:solidFill>
                <a:cs typeface="Tahoma" pitchFamily="32" charset="0"/>
              </a:rPr>
              <a:t>Guest Speaker</a:t>
            </a:r>
            <a:r>
              <a:rPr lang="en-GB" sz="2000" dirty="0" smtClean="0">
                <a:solidFill>
                  <a:schemeClr val="tx2"/>
                </a:solidFill>
                <a:cs typeface="Tahoma" pitchFamily="32" charset="0"/>
              </a:rPr>
              <a:t> by Carla </a:t>
            </a:r>
            <a:r>
              <a:rPr lang="en-GB" sz="2000" dirty="0" err="1" smtClean="0">
                <a:solidFill>
                  <a:schemeClr val="tx2"/>
                </a:solidFill>
                <a:cs typeface="Tahoma" pitchFamily="32" charset="0"/>
              </a:rPr>
              <a:t>Bucalossi</a:t>
            </a:r>
            <a:r>
              <a:rPr lang="en-GB" sz="2000" dirty="0" smtClean="0">
                <a:solidFill>
                  <a:schemeClr val="tx2"/>
                </a:solidFill>
                <a:cs typeface="Tahoma" pitchFamily="32" charset="0"/>
              </a:rPr>
              <a:t>, NIC President</a:t>
            </a:r>
            <a:endParaRPr lang="en-GB" sz="2000" b="1" dirty="0" smtClean="0">
              <a:solidFill>
                <a:schemeClr val="tx2"/>
              </a:solidFill>
              <a:cs typeface="Tahoma" pitchFamily="32" charset="0"/>
            </a:endParaRPr>
          </a:p>
          <a:p>
            <a:pPr eaLnBrk="1" hangingPunct="1">
              <a:lnSpc>
                <a:spcPct val="80000"/>
              </a:lnSpc>
              <a:tabLst>
                <a:tab pos="2286000" algn="l"/>
              </a:tabLst>
            </a:pPr>
            <a:r>
              <a:rPr lang="en-GB" sz="2000" b="1" dirty="0" smtClean="0">
                <a:solidFill>
                  <a:schemeClr val="tx2"/>
                </a:solidFill>
                <a:cs typeface="Tahoma" pitchFamily="32" charset="0"/>
              </a:rPr>
              <a:t>Vice-President &amp; Guest Access</a:t>
            </a:r>
            <a:r>
              <a:rPr lang="en-GB" sz="2000" dirty="0" smtClean="0">
                <a:solidFill>
                  <a:schemeClr val="tx2"/>
                </a:solidFill>
                <a:cs typeface="Tahoma" pitchFamily="32" charset="0"/>
              </a:rPr>
              <a:t> by </a:t>
            </a:r>
            <a:r>
              <a:rPr lang="en-GB" sz="2000" dirty="0" err="1" smtClean="0">
                <a:solidFill>
                  <a:schemeClr val="tx2"/>
                </a:solidFill>
                <a:cs typeface="Tahoma" pitchFamily="32" charset="0"/>
              </a:rPr>
              <a:t>Beckie</a:t>
            </a:r>
            <a:r>
              <a:rPr lang="en-GB" sz="2000" dirty="0" smtClean="0">
                <a:solidFill>
                  <a:schemeClr val="tx2"/>
                </a:solidFill>
                <a:cs typeface="Tahoma" pitchFamily="32" charset="0"/>
              </a:rPr>
              <a:t> </a:t>
            </a:r>
            <a:r>
              <a:rPr lang="en-GB" sz="2000" dirty="0" err="1" smtClean="0">
                <a:solidFill>
                  <a:schemeClr val="tx2"/>
                </a:solidFill>
                <a:cs typeface="Tahoma" pitchFamily="32" charset="0"/>
              </a:rPr>
              <a:t>Metelko</a:t>
            </a:r>
            <a:endParaRPr lang="en-GB" sz="2000" b="1" dirty="0" smtClean="0">
              <a:solidFill>
                <a:schemeClr val="tx2"/>
              </a:solidFill>
              <a:cs typeface="Tahoma" pitchFamily="32" charset="0"/>
            </a:endParaRPr>
          </a:p>
          <a:p>
            <a:pPr eaLnBrk="1" hangingPunct="1">
              <a:lnSpc>
                <a:spcPct val="80000"/>
              </a:lnSpc>
              <a:tabLst>
                <a:tab pos="2286000" algn="l"/>
              </a:tabLst>
            </a:pPr>
            <a:r>
              <a:rPr lang="en-GB" sz="2000" b="1" dirty="0" smtClean="0">
                <a:solidFill>
                  <a:schemeClr val="tx2"/>
                </a:solidFill>
                <a:cs typeface="Tahoma" pitchFamily="32" charset="0"/>
              </a:rPr>
              <a:t>Treasurer Update </a:t>
            </a:r>
            <a:r>
              <a:rPr lang="en-GB" sz="2000" dirty="0" smtClean="0">
                <a:solidFill>
                  <a:schemeClr val="tx2"/>
                </a:solidFill>
                <a:cs typeface="Tahoma" pitchFamily="32" charset="0"/>
              </a:rPr>
              <a:t>by Alessandra </a:t>
            </a:r>
            <a:r>
              <a:rPr lang="en-GB" sz="2000" dirty="0" err="1" smtClean="0">
                <a:solidFill>
                  <a:schemeClr val="tx2"/>
                </a:solidFill>
                <a:cs typeface="Tahoma" pitchFamily="32" charset="0"/>
              </a:rPr>
              <a:t>Foresti</a:t>
            </a:r>
            <a:endParaRPr lang="en-GB" sz="2000" dirty="0" smtClean="0">
              <a:solidFill>
                <a:schemeClr val="tx2"/>
              </a:solidFill>
              <a:cs typeface="Tahoma" pitchFamily="32" charset="0"/>
            </a:endParaRPr>
          </a:p>
          <a:p>
            <a:pPr eaLnBrk="1" hangingPunct="1">
              <a:lnSpc>
                <a:spcPct val="80000"/>
              </a:lnSpc>
              <a:tabLst>
                <a:tab pos="2286000" algn="l"/>
              </a:tabLst>
            </a:pPr>
            <a:r>
              <a:rPr lang="en-GB" sz="2000" b="1" dirty="0" smtClean="0">
                <a:solidFill>
                  <a:schemeClr val="tx2"/>
                </a:solidFill>
                <a:cs typeface="Tahoma" pitchFamily="32" charset="0"/>
              </a:rPr>
              <a:t>Membership Update </a:t>
            </a:r>
            <a:r>
              <a:rPr lang="en-GB" sz="2000" dirty="0" smtClean="0">
                <a:solidFill>
                  <a:schemeClr val="tx2"/>
                </a:solidFill>
                <a:cs typeface="Tahoma" pitchFamily="32" charset="0"/>
              </a:rPr>
              <a:t>by Trine </a:t>
            </a:r>
            <a:r>
              <a:rPr lang="en-GB" sz="2000" dirty="0" err="1" smtClean="0">
                <a:solidFill>
                  <a:schemeClr val="tx2"/>
                </a:solidFill>
                <a:cs typeface="Tahoma" pitchFamily="32" charset="0"/>
              </a:rPr>
              <a:t>Lauvsnes</a:t>
            </a:r>
            <a:endParaRPr lang="en-GB" sz="2000" b="1" dirty="0" smtClean="0">
              <a:solidFill>
                <a:schemeClr val="tx2"/>
              </a:solidFill>
              <a:cs typeface="Tahoma" pitchFamily="32" charset="0"/>
            </a:endParaRPr>
          </a:p>
          <a:p>
            <a:pPr eaLnBrk="1" hangingPunct="1">
              <a:lnSpc>
                <a:spcPct val="80000"/>
              </a:lnSpc>
              <a:tabLst>
                <a:tab pos="2286000" algn="l"/>
              </a:tabLst>
            </a:pPr>
            <a:r>
              <a:rPr lang="en-GB" sz="2000" b="1" dirty="0" smtClean="0">
                <a:solidFill>
                  <a:schemeClr val="tx2"/>
                </a:solidFill>
                <a:cs typeface="Tahoma" pitchFamily="32" charset="0"/>
              </a:rPr>
              <a:t>Bazaar Update </a:t>
            </a:r>
            <a:r>
              <a:rPr lang="en-GB" sz="2000" dirty="0" smtClean="0">
                <a:solidFill>
                  <a:schemeClr val="tx2"/>
                </a:solidFill>
                <a:cs typeface="Tahoma" pitchFamily="32" charset="0"/>
              </a:rPr>
              <a:t>by Emily </a:t>
            </a:r>
            <a:r>
              <a:rPr lang="en-GB" sz="2000" dirty="0" err="1" smtClean="0">
                <a:solidFill>
                  <a:schemeClr val="tx2"/>
                </a:solidFill>
                <a:cs typeface="Tahoma" pitchFamily="32" charset="0"/>
              </a:rPr>
              <a:t>Michnay</a:t>
            </a:r>
            <a:endParaRPr lang="en-GB" sz="2000" dirty="0" smtClean="0">
              <a:solidFill>
                <a:schemeClr val="tx2"/>
              </a:solidFill>
              <a:cs typeface="Tahoma" pitchFamily="32" charset="0"/>
            </a:endParaRPr>
          </a:p>
          <a:p>
            <a:pPr eaLnBrk="1" hangingPunct="1">
              <a:lnSpc>
                <a:spcPct val="80000"/>
              </a:lnSpc>
              <a:tabLst>
                <a:tab pos="2286000" algn="l"/>
              </a:tabLst>
            </a:pPr>
            <a:r>
              <a:rPr lang="en-GB" sz="2000" b="1" dirty="0" smtClean="0">
                <a:solidFill>
                  <a:schemeClr val="tx2"/>
                </a:solidFill>
                <a:cs typeface="Tahoma" pitchFamily="32" charset="0"/>
              </a:rPr>
              <a:t>Tombola Update </a:t>
            </a:r>
            <a:r>
              <a:rPr lang="en-GB" sz="2000" dirty="0" smtClean="0">
                <a:solidFill>
                  <a:schemeClr val="tx2"/>
                </a:solidFill>
                <a:cs typeface="Tahoma" pitchFamily="32" charset="0"/>
              </a:rPr>
              <a:t>by Carla Bucalossi</a:t>
            </a:r>
          </a:p>
          <a:p>
            <a:pPr eaLnBrk="1" hangingPunct="1">
              <a:lnSpc>
                <a:spcPct val="80000"/>
              </a:lnSpc>
              <a:tabLst>
                <a:tab pos="2286000" algn="l"/>
              </a:tabLst>
            </a:pPr>
            <a:r>
              <a:rPr lang="en-GB" sz="2000" b="1" dirty="0" smtClean="0">
                <a:solidFill>
                  <a:schemeClr val="tx2"/>
                </a:solidFill>
                <a:cs typeface="Tahoma" pitchFamily="32" charset="0"/>
              </a:rPr>
              <a:t>Charity Selection 2014</a:t>
            </a:r>
            <a:r>
              <a:rPr lang="en-GB" sz="2000" dirty="0" smtClean="0">
                <a:solidFill>
                  <a:schemeClr val="tx2"/>
                </a:solidFill>
                <a:cs typeface="Tahoma" pitchFamily="32" charset="0"/>
              </a:rPr>
              <a:t> by </a:t>
            </a:r>
            <a:r>
              <a:rPr lang="en-GB" sz="2000" dirty="0" err="1" smtClean="0">
                <a:solidFill>
                  <a:schemeClr val="tx2"/>
                </a:solidFill>
                <a:cs typeface="Tahoma" pitchFamily="32" charset="0"/>
              </a:rPr>
              <a:t>Julija</a:t>
            </a:r>
            <a:r>
              <a:rPr lang="en-GB" sz="2000" dirty="0" smtClean="0">
                <a:solidFill>
                  <a:schemeClr val="tx2"/>
                </a:solidFill>
                <a:cs typeface="Tahoma" pitchFamily="32" charset="0"/>
              </a:rPr>
              <a:t> </a:t>
            </a:r>
            <a:r>
              <a:rPr lang="en-GB" sz="2000" dirty="0" err="1" smtClean="0">
                <a:solidFill>
                  <a:schemeClr val="tx2"/>
                </a:solidFill>
                <a:cs typeface="Tahoma" pitchFamily="32" charset="0"/>
              </a:rPr>
              <a:t>Vejic</a:t>
            </a:r>
            <a:r>
              <a:rPr lang="en-GB" sz="1600" dirty="0" smtClean="0">
                <a:solidFill>
                  <a:srgbClr val="000080"/>
                </a:solidFill>
              </a:rPr>
              <a:t/>
            </a:r>
            <a:br>
              <a:rPr lang="en-GB" sz="1600" dirty="0" smtClean="0">
                <a:solidFill>
                  <a:srgbClr val="000080"/>
                </a:solidFill>
              </a:rPr>
            </a:br>
            <a:r>
              <a:rPr lang="en-GB" sz="1600" dirty="0" smtClean="0">
                <a:solidFill>
                  <a:srgbClr val="000080"/>
                </a:solidFill>
              </a:rPr>
              <a:t>	</a:t>
            </a:r>
            <a:r>
              <a:rPr lang="en-GB" sz="2000" b="1" dirty="0" smtClean="0">
                <a:solidFill>
                  <a:srgbClr val="C00000"/>
                </a:solidFill>
                <a:cs typeface="Tahoma" pitchFamily="32" charset="0"/>
              </a:rPr>
              <a:t>Coffee Break (</a:t>
            </a:r>
            <a:r>
              <a:rPr lang="en-GB" sz="2000" dirty="0" smtClean="0">
                <a:solidFill>
                  <a:srgbClr val="C00000"/>
                </a:solidFill>
                <a:cs typeface="Tahoma" pitchFamily="32" charset="0"/>
              </a:rPr>
              <a:t>15 minutes)</a:t>
            </a:r>
            <a:endParaRPr lang="en-GB" sz="2000" b="1" dirty="0" smtClean="0">
              <a:solidFill>
                <a:schemeClr val="tx2"/>
              </a:solidFill>
              <a:cs typeface="Tahoma" pitchFamily="32" charset="0"/>
            </a:endParaRPr>
          </a:p>
          <a:p>
            <a:pPr eaLnBrk="1" hangingPunct="1">
              <a:lnSpc>
                <a:spcPct val="80000"/>
              </a:lnSpc>
              <a:tabLst>
                <a:tab pos="2286000" algn="l"/>
              </a:tabLst>
            </a:pPr>
            <a:r>
              <a:rPr lang="en-GB" sz="2000" b="1" dirty="0" smtClean="0">
                <a:solidFill>
                  <a:schemeClr val="tx2"/>
                </a:solidFill>
                <a:cs typeface="Tahoma" pitchFamily="32" charset="0"/>
              </a:rPr>
              <a:t>Charity Selection 2014 (continued)</a:t>
            </a:r>
          </a:p>
          <a:p>
            <a:pPr eaLnBrk="1" hangingPunct="1">
              <a:lnSpc>
                <a:spcPct val="80000"/>
              </a:lnSpc>
              <a:tabLst>
                <a:tab pos="2286000" algn="l"/>
              </a:tabLst>
            </a:pPr>
            <a:r>
              <a:rPr lang="en-GB" sz="2000" b="1" dirty="0" smtClean="0">
                <a:solidFill>
                  <a:schemeClr val="tx2"/>
                </a:solidFill>
                <a:cs typeface="Tahoma" pitchFamily="32" charset="0"/>
              </a:rPr>
              <a:t>Restaurant Update </a:t>
            </a:r>
            <a:r>
              <a:rPr lang="en-GB" sz="2000" dirty="0" smtClean="0">
                <a:solidFill>
                  <a:schemeClr val="tx2"/>
                </a:solidFill>
                <a:cs typeface="Tahoma" pitchFamily="32" charset="0"/>
              </a:rPr>
              <a:t>by</a:t>
            </a:r>
            <a:r>
              <a:rPr lang="en-GB" sz="2000" b="1" dirty="0" smtClean="0">
                <a:solidFill>
                  <a:schemeClr val="tx2"/>
                </a:solidFill>
                <a:cs typeface="Tahoma" pitchFamily="32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cs typeface="Tahoma" pitchFamily="32" charset="0"/>
              </a:rPr>
              <a:t>Christina </a:t>
            </a:r>
            <a:r>
              <a:rPr lang="en-US" sz="2000" dirty="0" err="1" smtClean="0">
                <a:solidFill>
                  <a:schemeClr val="tx2"/>
                </a:solidFill>
                <a:cs typeface="Tahoma" pitchFamily="32" charset="0"/>
              </a:rPr>
              <a:t>Arvanitaki</a:t>
            </a:r>
            <a:endParaRPr lang="en-US" sz="2000" dirty="0" smtClean="0">
              <a:solidFill>
                <a:schemeClr val="tx2"/>
              </a:solidFill>
              <a:cs typeface="Tahoma" pitchFamily="32" charset="0"/>
            </a:endParaRPr>
          </a:p>
          <a:p>
            <a:pPr eaLnBrk="1" hangingPunct="1">
              <a:lnSpc>
                <a:spcPct val="80000"/>
              </a:lnSpc>
              <a:tabLst>
                <a:tab pos="2286000" algn="l"/>
              </a:tabLst>
            </a:pPr>
            <a:r>
              <a:rPr lang="en-US" sz="2000" b="1" dirty="0" smtClean="0">
                <a:solidFill>
                  <a:schemeClr val="tx2"/>
                </a:solidFill>
                <a:cs typeface="Tahoma" pitchFamily="32" charset="0"/>
              </a:rPr>
              <a:t>Sponsorship, Events, Bake Sales</a:t>
            </a:r>
            <a:r>
              <a:rPr lang="en-US" sz="2000" dirty="0" smtClean="0">
                <a:solidFill>
                  <a:schemeClr val="tx2"/>
                </a:solidFill>
                <a:cs typeface="Tahoma" pitchFamily="32" charset="0"/>
              </a:rPr>
              <a:t> by </a:t>
            </a:r>
            <a:r>
              <a:rPr lang="en-US" sz="2000" dirty="0" err="1" smtClean="0">
                <a:solidFill>
                  <a:schemeClr val="tx2"/>
                </a:solidFill>
                <a:cs typeface="Tahoma" pitchFamily="32" charset="0"/>
              </a:rPr>
              <a:t>Dionysia</a:t>
            </a:r>
            <a:r>
              <a:rPr lang="en-US" sz="2000" dirty="0" smtClean="0">
                <a:solidFill>
                  <a:schemeClr val="tx2"/>
                </a:solidFill>
                <a:cs typeface="Tahoma" pitchFamily="3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cs typeface="Tahoma" pitchFamily="32" charset="0"/>
              </a:rPr>
              <a:t>Leolei</a:t>
            </a:r>
            <a:endParaRPr lang="en-US" sz="2000" b="1" dirty="0" smtClean="0">
              <a:solidFill>
                <a:schemeClr val="tx2"/>
              </a:solidFill>
              <a:cs typeface="Tahoma" pitchFamily="32" charset="0"/>
            </a:endParaRPr>
          </a:p>
          <a:p>
            <a:pPr eaLnBrk="1" hangingPunct="1">
              <a:lnSpc>
                <a:spcPct val="80000"/>
              </a:lnSpc>
              <a:tabLst>
                <a:tab pos="2286000" algn="l"/>
              </a:tabLst>
            </a:pPr>
            <a:r>
              <a:rPr lang="en-US" sz="2000" b="1" dirty="0" smtClean="0">
                <a:solidFill>
                  <a:schemeClr val="tx2"/>
                </a:solidFill>
                <a:cs typeface="Tahoma" pitchFamily="32" charset="0"/>
              </a:rPr>
              <a:t>Any other Business and Closing</a:t>
            </a:r>
            <a:r>
              <a:rPr lang="en-US" sz="2000" dirty="0" smtClean="0">
                <a:solidFill>
                  <a:schemeClr val="tx2"/>
                </a:solidFill>
                <a:cs typeface="Tahoma" pitchFamily="32" charset="0"/>
              </a:rPr>
              <a:t> by </a:t>
            </a:r>
            <a:r>
              <a:rPr lang="nl-NL" sz="2000" dirty="0" smtClean="0">
                <a:solidFill>
                  <a:schemeClr val="tx2"/>
                </a:solidFill>
                <a:cs typeface="Tahoma" pitchFamily="32" charset="0"/>
              </a:rPr>
              <a:t>Jimmie Bradshaw </a:t>
            </a:r>
            <a:endParaRPr lang="en-US" sz="2000" dirty="0" smtClean="0">
              <a:solidFill>
                <a:schemeClr val="tx2"/>
              </a:solidFill>
              <a:cs typeface="Tahoma" pitchFamily="32" charset="0"/>
            </a:endParaRPr>
          </a:p>
        </p:txBody>
      </p:sp>
      <p:sp>
        <p:nvSpPr>
          <p:cNvPr id="3076" name="Line 7"/>
          <p:cNvSpPr>
            <a:spLocks noChangeShapeType="1"/>
          </p:cNvSpPr>
          <p:nvPr/>
        </p:nvSpPr>
        <p:spPr bwMode="auto">
          <a:xfrm>
            <a:off x="1763713" y="1341438"/>
            <a:ext cx="67691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04813"/>
            <a:ext cx="7291387" cy="1520825"/>
          </a:xfrm>
        </p:spPr>
        <p:txBody>
          <a:bodyPr/>
          <a:lstStyle/>
          <a:p>
            <a:pPr eaLnBrk="1" hangingPunct="1"/>
            <a:r>
              <a:rPr lang="en-GB" sz="3200" b="1" dirty="0" smtClean="0"/>
              <a:t>Charity Voting Process</a:t>
            </a:r>
            <a:r>
              <a:rPr lang="en-GB" sz="3600" b="1" dirty="0" smtClean="0">
                <a:solidFill>
                  <a:schemeClr val="accent2"/>
                </a:solidFill>
              </a:rPr>
              <a:t/>
            </a:r>
            <a:br>
              <a:rPr lang="en-GB" sz="3600" b="1" dirty="0" smtClean="0">
                <a:solidFill>
                  <a:schemeClr val="accent2"/>
                </a:solidFill>
              </a:rPr>
            </a:br>
            <a:r>
              <a:rPr lang="en-US" sz="2000" dirty="0" smtClean="0">
                <a:solidFill>
                  <a:schemeClr val="accent2"/>
                </a:solidFill>
              </a:rPr>
              <a:t>Jimmie Bradshaw – President</a:t>
            </a:r>
            <a:endParaRPr lang="en-US" sz="2000" b="1" dirty="0" smtClean="0">
              <a:solidFill>
                <a:schemeClr val="accent2"/>
              </a:solidFill>
            </a:endParaRP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1619250" y="1700213"/>
            <a:ext cx="72009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Tekstboks 1"/>
          <p:cNvSpPr txBox="1">
            <a:spLocks noChangeArrowheads="1"/>
          </p:cNvSpPr>
          <p:nvPr/>
        </p:nvSpPr>
        <p:spPr bwMode="auto">
          <a:xfrm>
            <a:off x="1692275" y="2276475"/>
            <a:ext cx="5472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5365" name="Rectangle 3"/>
          <p:cNvSpPr txBox="1">
            <a:spLocks noChangeArrowheads="1"/>
          </p:cNvSpPr>
          <p:nvPr/>
        </p:nvSpPr>
        <p:spPr bwMode="auto">
          <a:xfrm>
            <a:off x="1517650" y="1735138"/>
            <a:ext cx="7518846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50000"/>
              </a:spcBef>
              <a:buFontTx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Ballots are in your meeting folder:  Belgian Charities Ballot and International Charities Ballot </a:t>
            </a:r>
          </a:p>
          <a:p>
            <a:pPr marL="342900" indent="-342900" eaLnBrk="0" hangingPunct="0">
              <a:spcBef>
                <a:spcPct val="50000"/>
              </a:spcBef>
              <a:buFontTx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Name of nation voting is </a:t>
            </a:r>
            <a:r>
              <a:rPr lang="en-US" sz="1800" dirty="0">
                <a:solidFill>
                  <a:schemeClr val="tx2"/>
                </a:solidFill>
              </a:rPr>
              <a:t>on each page of </a:t>
            </a:r>
            <a:r>
              <a:rPr lang="en-US" sz="1800" dirty="0" smtClean="0">
                <a:solidFill>
                  <a:schemeClr val="tx2"/>
                </a:solidFill>
              </a:rPr>
              <a:t>the </a:t>
            </a:r>
            <a:r>
              <a:rPr lang="en-US" sz="1800" dirty="0">
                <a:solidFill>
                  <a:schemeClr val="tx2"/>
                </a:solidFill>
              </a:rPr>
              <a:t>ballot </a:t>
            </a:r>
            <a:r>
              <a:rPr lang="en-US" sz="1800" dirty="0" smtClean="0">
                <a:solidFill>
                  <a:schemeClr val="tx2"/>
                </a:solidFill>
              </a:rPr>
              <a:t>(for accountability use only)</a:t>
            </a:r>
          </a:p>
          <a:p>
            <a:pPr marL="342900" indent="-342900" eaLnBrk="0" hangingPunct="0">
              <a:spcBef>
                <a:spcPct val="50000"/>
              </a:spcBef>
              <a:buFontTx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Belgian </a:t>
            </a:r>
            <a:r>
              <a:rPr lang="en-US" sz="1800" dirty="0">
                <a:solidFill>
                  <a:schemeClr val="tx2"/>
                </a:solidFill>
              </a:rPr>
              <a:t>Ballot is </a:t>
            </a:r>
            <a:r>
              <a:rPr lang="en-US" sz="1800" dirty="0" smtClean="0">
                <a:solidFill>
                  <a:schemeClr val="tx2"/>
                </a:solidFill>
              </a:rPr>
              <a:t>2 </a:t>
            </a:r>
            <a:r>
              <a:rPr lang="en-US" sz="1800" dirty="0">
                <a:solidFill>
                  <a:schemeClr val="tx2"/>
                </a:solidFill>
              </a:rPr>
              <a:t>pages </a:t>
            </a:r>
            <a:r>
              <a:rPr lang="en-US" sz="1800" dirty="0" smtClean="0">
                <a:solidFill>
                  <a:schemeClr val="tx2"/>
                </a:solidFill>
              </a:rPr>
              <a:t>long, International Ballot is 4 pages long</a:t>
            </a: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6202" t="25348" r="25096" b="16104"/>
          <a:stretch/>
        </p:blipFill>
        <p:spPr>
          <a:xfrm>
            <a:off x="3131840" y="3501008"/>
            <a:ext cx="3888432" cy="2518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/>
              <a:t>Charity Voting Process</a:t>
            </a:r>
            <a:r>
              <a:rPr lang="en-GB" sz="6600" b="1" dirty="0">
                <a:solidFill>
                  <a:schemeClr val="accent2"/>
                </a:solidFill>
              </a:rPr>
              <a:t/>
            </a:r>
            <a:br>
              <a:rPr lang="en-GB" sz="6600" b="1" dirty="0">
                <a:solidFill>
                  <a:schemeClr val="accent2"/>
                </a:solidFill>
              </a:rPr>
            </a:br>
            <a:r>
              <a:rPr lang="en-US" sz="2400" dirty="0">
                <a:solidFill>
                  <a:schemeClr val="accent2"/>
                </a:solidFill>
              </a:rPr>
              <a:t>Jimmie Bradshaw – President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Change in voting procedure!</a:t>
            </a:r>
          </a:p>
          <a:p>
            <a:r>
              <a:rPr lang="en-US" sz="2400" dirty="0" smtClean="0"/>
              <a:t>Rank charities 1-10 (Belgian) and 1-25 (International)</a:t>
            </a:r>
          </a:p>
          <a:p>
            <a:r>
              <a:rPr lang="en-US" sz="2400" dirty="0" smtClean="0"/>
              <a:t>Numbers will be added; charities with the LOWEST score will be given priority</a:t>
            </a:r>
          </a:p>
          <a:p>
            <a:r>
              <a:rPr lang="en-GB" sz="2400" dirty="0" smtClean="0"/>
              <a:t>Calculation </a:t>
            </a:r>
            <a:r>
              <a:rPr lang="en-GB" sz="2400" dirty="0"/>
              <a:t>example: </a:t>
            </a:r>
            <a:br>
              <a:rPr lang="en-GB" sz="2400" dirty="0"/>
            </a:br>
            <a:r>
              <a:rPr lang="en-GB" sz="2400" dirty="0" smtClean="0"/>
              <a:t>	1+1+2+1+3+8+2 </a:t>
            </a:r>
            <a:r>
              <a:rPr lang="en-GB" sz="2400" dirty="0"/>
              <a:t>= 18 (1</a:t>
            </a:r>
            <a:r>
              <a:rPr lang="en-GB" sz="2400" baseline="30000" dirty="0"/>
              <a:t>st</a:t>
            </a:r>
            <a:r>
              <a:rPr lang="en-GB" sz="2400" dirty="0"/>
              <a:t> priority)</a:t>
            </a:r>
            <a:endParaRPr lang="en-US" sz="2400" dirty="0"/>
          </a:p>
          <a:p>
            <a:pPr marL="0" indent="0">
              <a:buNone/>
            </a:pPr>
            <a:r>
              <a:rPr lang="en-GB" sz="2400" dirty="0" smtClean="0"/>
              <a:t>	4+9+9+2+2+10+9 </a:t>
            </a:r>
            <a:r>
              <a:rPr lang="en-GB" sz="2400" dirty="0"/>
              <a:t>= 45 (2</a:t>
            </a:r>
            <a:r>
              <a:rPr lang="en-GB" sz="2400" baseline="30000" dirty="0"/>
              <a:t>nd</a:t>
            </a:r>
            <a:r>
              <a:rPr lang="en-GB" sz="2400" dirty="0"/>
              <a:t> priority)</a:t>
            </a:r>
            <a:endParaRPr lang="en-US" sz="2400" dirty="0"/>
          </a:p>
          <a:p>
            <a:pPr marL="0" indent="0">
              <a:buNone/>
            </a:pPr>
            <a:r>
              <a:rPr lang="en-GB" sz="2400" dirty="0" smtClean="0"/>
              <a:t>	5+7+8+6+5+7+8</a:t>
            </a:r>
            <a:r>
              <a:rPr lang="en-GB" sz="2400" dirty="0"/>
              <a:t>= 46 (3</a:t>
            </a:r>
            <a:r>
              <a:rPr lang="en-GB" sz="2400" baseline="30000" dirty="0"/>
              <a:t>rd</a:t>
            </a:r>
            <a:r>
              <a:rPr lang="en-GB" sz="2400" dirty="0"/>
              <a:t> priority</a:t>
            </a:r>
            <a:r>
              <a:rPr lang="en-GB" sz="2400" dirty="0" smtClean="0"/>
              <a:t>)</a:t>
            </a:r>
          </a:p>
          <a:p>
            <a:r>
              <a:rPr lang="en-GB" sz="2400" dirty="0" smtClean="0"/>
              <a:t>In case of a tie, the charity with the most 1’s will take priority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619250" y="1700213"/>
            <a:ext cx="72009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3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6202" t="25348" r="25096" b="11996"/>
          <a:stretch/>
        </p:blipFill>
        <p:spPr>
          <a:xfrm>
            <a:off x="-7434" y="0"/>
            <a:ext cx="9413611" cy="6525344"/>
          </a:xfrm>
          <a:prstGeom prst="rect">
            <a:avLst/>
          </a:prstGeom>
        </p:spPr>
      </p:pic>
      <p:sp>
        <p:nvSpPr>
          <p:cNvPr id="16389" name="WordArt 16"/>
          <p:cNvSpPr>
            <a:spLocks noChangeArrowheads="1" noChangeShapeType="1" noTextEdit="1"/>
          </p:cNvSpPr>
          <p:nvPr/>
        </p:nvSpPr>
        <p:spPr bwMode="auto">
          <a:xfrm>
            <a:off x="1835696" y="1901441"/>
            <a:ext cx="4876800" cy="2066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C0C0">
                    <a:alpha val="54901"/>
                  </a:srgbClr>
                </a:solidFill>
                <a:latin typeface="Arial Black"/>
              </a:rPr>
              <a:t>EXAMPLE</a:t>
            </a:r>
          </a:p>
        </p:txBody>
      </p:sp>
      <p:sp>
        <p:nvSpPr>
          <p:cNvPr id="16390" name="Rectangle 7"/>
          <p:cNvSpPr txBox="1">
            <a:spLocks noChangeArrowheads="1"/>
          </p:cNvSpPr>
          <p:nvPr/>
        </p:nvSpPr>
        <p:spPr bwMode="auto">
          <a:xfrm>
            <a:off x="321901" y="5082407"/>
            <a:ext cx="8761627" cy="1574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	Categories:  </a:t>
            </a:r>
            <a:r>
              <a:rPr lang="en-US" dirty="0" smtClean="0"/>
              <a:t>Rank each charity 1-25 (International) and 1-10 (Belgian)</a:t>
            </a:r>
            <a:endParaRPr lang="en-US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	Every charity must be ranked: If a charity on a ballot is not ranked, it will automatically </a:t>
            </a:r>
            <a:r>
              <a:rPr lang="en-US" dirty="0" smtClean="0"/>
              <a:t>be made a 25</a:t>
            </a:r>
            <a:r>
              <a:rPr lang="en-US" baseline="30000" dirty="0" smtClean="0"/>
              <a:t>th</a:t>
            </a:r>
            <a:r>
              <a:rPr lang="en-US" dirty="0" smtClean="0"/>
              <a:t> choice</a:t>
            </a:r>
            <a:r>
              <a:rPr lang="en-US" dirty="0"/>
              <a:t>.  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/>
          </a:p>
        </p:txBody>
      </p:sp>
      <p:sp>
        <p:nvSpPr>
          <p:cNvPr id="2" name="Opadgående pil 1"/>
          <p:cNvSpPr>
            <a:spLocks noChangeArrowheads="1"/>
          </p:cNvSpPr>
          <p:nvPr/>
        </p:nvSpPr>
        <p:spPr bwMode="auto">
          <a:xfrm>
            <a:off x="7956376" y="4292893"/>
            <a:ext cx="719882" cy="77888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a-DK"/>
          </a:p>
        </p:txBody>
      </p:sp>
      <p:sp>
        <p:nvSpPr>
          <p:cNvPr id="4" name="TextBox 3"/>
          <p:cNvSpPr txBox="1"/>
          <p:nvPr/>
        </p:nvSpPr>
        <p:spPr>
          <a:xfrm>
            <a:off x="8100392" y="3855391"/>
            <a:ext cx="575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00392" y="3011050"/>
            <a:ext cx="575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00392" y="2166709"/>
            <a:ext cx="575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00392" y="1573181"/>
            <a:ext cx="575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6202" t="25348" r="25096" b="11996"/>
          <a:stretch/>
        </p:blipFill>
        <p:spPr>
          <a:xfrm>
            <a:off x="-4090" y="0"/>
            <a:ext cx="9413611" cy="6525344"/>
          </a:xfrm>
          <a:prstGeom prst="rect">
            <a:avLst/>
          </a:prstGeom>
        </p:spPr>
      </p:pic>
      <p:sp>
        <p:nvSpPr>
          <p:cNvPr id="17413" name="Rectangle 7"/>
          <p:cNvSpPr txBox="1">
            <a:spLocks noChangeArrowheads="1"/>
          </p:cNvSpPr>
          <p:nvPr/>
        </p:nvSpPr>
        <p:spPr bwMode="auto">
          <a:xfrm>
            <a:off x="755477" y="4669277"/>
            <a:ext cx="7488832" cy="2159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/>
              <a:t>Time </a:t>
            </a:r>
            <a:r>
              <a:rPr lang="en-US" dirty="0"/>
              <a:t>to confer with your delegation before submitting your final ballot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Ballots will be collected for Belgian Charities before beginning discussion of International Charities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/>
          </a:p>
        </p:txBody>
      </p:sp>
      <p:sp>
        <p:nvSpPr>
          <p:cNvPr id="13" name="Opadgående pil 12"/>
          <p:cNvSpPr>
            <a:spLocks noChangeArrowheads="1"/>
          </p:cNvSpPr>
          <p:nvPr/>
        </p:nvSpPr>
        <p:spPr bwMode="auto">
          <a:xfrm>
            <a:off x="7884368" y="3519267"/>
            <a:ext cx="719882" cy="77888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a-DK"/>
          </a:p>
        </p:txBody>
      </p:sp>
      <p:sp>
        <p:nvSpPr>
          <p:cNvPr id="10" name="WordArt 16"/>
          <p:cNvSpPr>
            <a:spLocks noChangeArrowheads="1" noChangeShapeType="1" noTextEdit="1"/>
          </p:cNvSpPr>
          <p:nvPr/>
        </p:nvSpPr>
        <p:spPr bwMode="auto">
          <a:xfrm>
            <a:off x="1743693" y="2026416"/>
            <a:ext cx="4876800" cy="2066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C0C0">
                    <a:alpha val="54901"/>
                  </a:srgbClr>
                </a:solidFill>
                <a:latin typeface="Arial Black"/>
              </a:rPr>
              <a:t>EXAMPLE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00392" y="2166709"/>
            <a:ext cx="575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32399" y="1564751"/>
            <a:ext cx="575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84186" y="2968918"/>
            <a:ext cx="575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z="3600" b="1" dirty="0" smtClean="0"/>
              <a:t>Belgian Charity Presentation </a:t>
            </a:r>
            <a:br>
              <a:rPr lang="en-GB" sz="3600" b="1" dirty="0" smtClean="0"/>
            </a:br>
            <a:r>
              <a:rPr lang="en-US" sz="2000" dirty="0" smtClean="0">
                <a:solidFill>
                  <a:schemeClr val="accent2"/>
                </a:solidFill>
              </a:rPr>
              <a:t>Emily </a:t>
            </a:r>
            <a:r>
              <a:rPr lang="en-US" sz="2000" dirty="0" err="1" smtClean="0">
                <a:solidFill>
                  <a:schemeClr val="accent2"/>
                </a:solidFill>
              </a:rPr>
              <a:t>Michnay</a:t>
            </a:r>
            <a:endParaRPr lang="en-US" sz="20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Please follow along on your ballot</a:t>
            </a:r>
            <a:endParaRPr lang="en-US" dirty="0"/>
          </a:p>
        </p:txBody>
      </p:sp>
      <p:sp>
        <p:nvSpPr>
          <p:cNvPr id="19459" name="Line 4"/>
          <p:cNvSpPr>
            <a:spLocks noChangeShapeType="1"/>
          </p:cNvSpPr>
          <p:nvPr/>
        </p:nvSpPr>
        <p:spPr bwMode="auto">
          <a:xfrm>
            <a:off x="1692275" y="1524000"/>
            <a:ext cx="6983413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kstboks 1"/>
          <p:cNvSpPr txBox="1"/>
          <p:nvPr/>
        </p:nvSpPr>
        <p:spPr>
          <a:xfrm>
            <a:off x="4006694" y="1913534"/>
            <a:ext cx="57606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400050"/>
            <a:ext cx="6588125" cy="1143000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Belgian Charity Voting</a:t>
            </a:r>
            <a:br>
              <a:rPr lang="en-GB" sz="3600" b="1" dirty="0" smtClean="0"/>
            </a:br>
            <a:r>
              <a:rPr lang="en-US" sz="2000" dirty="0">
                <a:solidFill>
                  <a:schemeClr val="accent2"/>
                </a:solidFill>
              </a:rPr>
              <a:t>Julija Vejic - International Charity Coordinator </a:t>
            </a:r>
            <a:endParaRPr lang="en-US" sz="2000" dirty="0" smtClean="0"/>
          </a:p>
        </p:txBody>
      </p:sp>
      <p:sp>
        <p:nvSpPr>
          <p:cNvPr id="23555" name="Line 4"/>
          <p:cNvSpPr>
            <a:spLocks noChangeShapeType="1"/>
          </p:cNvSpPr>
          <p:nvPr/>
        </p:nvSpPr>
        <p:spPr bwMode="auto">
          <a:xfrm>
            <a:off x="1692275" y="1524000"/>
            <a:ext cx="6588125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Tekstboks 1"/>
          <p:cNvSpPr txBox="1">
            <a:spLocks noChangeArrowheads="1"/>
          </p:cNvSpPr>
          <p:nvPr/>
        </p:nvSpPr>
        <p:spPr bwMode="auto">
          <a:xfrm>
            <a:off x="1692275" y="2852738"/>
            <a:ext cx="6588125" cy="1200150"/>
          </a:xfrm>
          <a:prstGeom prst="rect">
            <a:avLst/>
          </a:prstGeom>
          <a:solidFill>
            <a:srgbClr val="FFC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3600" dirty="0">
                <a:solidFill>
                  <a:srgbClr val="CC0000"/>
                </a:solidFill>
              </a:rPr>
              <a:t>PLEASE VOTE FOR THE </a:t>
            </a:r>
            <a:r>
              <a:rPr lang="da-DK" sz="3600" dirty="0" smtClean="0">
                <a:solidFill>
                  <a:srgbClr val="CC0000"/>
                </a:solidFill>
              </a:rPr>
              <a:t>2014 </a:t>
            </a:r>
            <a:r>
              <a:rPr lang="da-DK" sz="3600" dirty="0">
                <a:solidFill>
                  <a:srgbClr val="CC0000"/>
                </a:solidFill>
              </a:rPr>
              <a:t>BELGIAN CHARITIES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04813"/>
            <a:ext cx="7848600" cy="1520825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chemeClr val="accent2"/>
                </a:solidFill>
              </a:rPr>
              <a:t>Coffee Break</a:t>
            </a:r>
            <a:r>
              <a:rPr lang="en-GB" sz="2800" b="1" smtClean="0">
                <a:solidFill>
                  <a:schemeClr val="accent2"/>
                </a:solidFill>
              </a:rPr>
              <a:t/>
            </a:r>
            <a:br>
              <a:rPr lang="en-GB" sz="2800" b="1" smtClean="0">
                <a:solidFill>
                  <a:schemeClr val="accent2"/>
                </a:solidFill>
              </a:rPr>
            </a:br>
            <a:r>
              <a:rPr lang="en-US" sz="2800" b="1" smtClean="0"/>
              <a:t>15 min</a:t>
            </a: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1828800" y="1916113"/>
            <a:ext cx="60960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4580" name="Billede 4" descr="kaffekop22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0980" y="2780928"/>
            <a:ext cx="30241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866" y="2388845"/>
            <a:ext cx="1351585" cy="1008058"/>
          </a:xfrm>
          <a:prstGeom prst="rect">
            <a:avLst/>
          </a:prstGeom>
        </p:spPr>
      </p:pic>
      <p:pic>
        <p:nvPicPr>
          <p:cNvPr id="6" name="Εικόνα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445005"/>
            <a:ext cx="3708130" cy="12213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5399" y="3721735"/>
            <a:ext cx="2804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Thank you</a:t>
            </a:r>
            <a:endParaRPr lang="en-US" sz="3600" dirty="0">
              <a:solidFill>
                <a:schemeClr val="tx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z="3200" b="1" dirty="0" smtClean="0"/>
              <a:t>International Charity Presentation </a:t>
            </a: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US" sz="2000" dirty="0">
                <a:solidFill>
                  <a:schemeClr val="accent2"/>
                </a:solidFill>
              </a:rPr>
              <a:t>Julija Vejic - International Charity Coordinator</a:t>
            </a:r>
            <a:endParaRPr lang="en-US" sz="2000" dirty="0" smtClean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Please follow along on your ballot</a:t>
            </a:r>
            <a:endParaRPr lang="en-US" dirty="0"/>
          </a:p>
        </p:txBody>
      </p:sp>
      <p:sp>
        <p:nvSpPr>
          <p:cNvPr id="18435" name="Line 4"/>
          <p:cNvSpPr>
            <a:spLocks noChangeShapeType="1"/>
          </p:cNvSpPr>
          <p:nvPr/>
        </p:nvSpPr>
        <p:spPr bwMode="auto">
          <a:xfrm>
            <a:off x="1692275" y="1524000"/>
            <a:ext cx="6983413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5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400050"/>
            <a:ext cx="6588125" cy="1143000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International Charity Voting</a:t>
            </a:r>
            <a:br>
              <a:rPr lang="en-GB" sz="3600" b="1" dirty="0" smtClean="0"/>
            </a:br>
            <a:r>
              <a:rPr lang="en-US" sz="2000" dirty="0"/>
              <a:t>Julija Vejic - International Charity Coordinator</a:t>
            </a:r>
            <a:endParaRPr lang="en-US" sz="2000" dirty="0" smtClean="0"/>
          </a:p>
        </p:txBody>
      </p:sp>
      <p:sp>
        <p:nvSpPr>
          <p:cNvPr id="23555" name="Line 4"/>
          <p:cNvSpPr>
            <a:spLocks noChangeShapeType="1"/>
          </p:cNvSpPr>
          <p:nvPr/>
        </p:nvSpPr>
        <p:spPr bwMode="auto">
          <a:xfrm>
            <a:off x="1692275" y="1524000"/>
            <a:ext cx="6588125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Tekstboks 1"/>
          <p:cNvSpPr txBox="1">
            <a:spLocks noChangeArrowheads="1"/>
          </p:cNvSpPr>
          <p:nvPr/>
        </p:nvSpPr>
        <p:spPr bwMode="auto">
          <a:xfrm>
            <a:off x="1692275" y="2852738"/>
            <a:ext cx="6588125" cy="1754326"/>
          </a:xfrm>
          <a:prstGeom prst="rect">
            <a:avLst/>
          </a:prstGeom>
          <a:solidFill>
            <a:srgbClr val="FFC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3600" dirty="0">
                <a:solidFill>
                  <a:srgbClr val="CC0000"/>
                </a:solidFill>
              </a:rPr>
              <a:t>PLEASE VOTE FOR THE </a:t>
            </a:r>
            <a:r>
              <a:rPr lang="da-DK" sz="3600" dirty="0" smtClean="0">
                <a:solidFill>
                  <a:srgbClr val="CC0000"/>
                </a:solidFill>
              </a:rPr>
              <a:t>2014 INTERNATIONAL </a:t>
            </a:r>
            <a:r>
              <a:rPr lang="da-DK" sz="3600" dirty="0">
                <a:solidFill>
                  <a:srgbClr val="CC0000"/>
                </a:solidFill>
              </a:rPr>
              <a:t>CHARITIES </a:t>
            </a:r>
          </a:p>
        </p:txBody>
      </p:sp>
    </p:spTree>
    <p:extLst>
      <p:ext uri="{BB962C8B-B14F-4D97-AF65-F5344CB8AC3E}">
        <p14:creationId xmlns:p14="http://schemas.microsoft.com/office/powerpoint/2010/main" val="309555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6350"/>
            <a:ext cx="6481763" cy="1520825"/>
          </a:xfrm>
        </p:spPr>
        <p:txBody>
          <a:bodyPr/>
          <a:lstStyle/>
          <a:p>
            <a:pPr>
              <a:defRPr/>
            </a:pPr>
            <a:r>
              <a:rPr lang="en-GB" sz="3600" b="1" dirty="0" smtClean="0"/>
              <a:t>Restaurant </a:t>
            </a:r>
            <a:r>
              <a:rPr lang="en-GB" sz="3600" b="1" dirty="0"/>
              <a:t>Update </a:t>
            </a:r>
            <a:r>
              <a:rPr lang="en-GB" sz="3600" b="1" dirty="0" smtClean="0">
                <a:solidFill>
                  <a:schemeClr val="accent2"/>
                </a:solidFill>
              </a:rPr>
              <a:t/>
            </a:r>
            <a:br>
              <a:rPr lang="en-GB" sz="3600" b="1" dirty="0" smtClean="0">
                <a:solidFill>
                  <a:schemeClr val="accent2"/>
                </a:solidFill>
              </a:rPr>
            </a:br>
            <a:r>
              <a:rPr lang="en-US" sz="2000" dirty="0">
                <a:solidFill>
                  <a:schemeClr val="accent2"/>
                </a:solidFill>
              </a:rPr>
              <a:t>Christina Arvanitaki </a:t>
            </a:r>
            <a:r>
              <a:rPr lang="en-US" sz="2000" dirty="0" smtClean="0">
                <a:solidFill>
                  <a:schemeClr val="accent2"/>
                </a:solidFill>
              </a:rPr>
              <a:t>- 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Restaurant Coordinator</a:t>
            </a:r>
            <a:endParaRPr lang="en-US" sz="2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1987" name="Line 3"/>
          <p:cNvSpPr>
            <a:spLocks noChangeShapeType="1"/>
          </p:cNvSpPr>
          <p:nvPr/>
        </p:nvSpPr>
        <p:spPr bwMode="auto">
          <a:xfrm>
            <a:off x="1828800" y="1446213"/>
            <a:ext cx="6480175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Text Box 7"/>
          <p:cNvSpPr txBox="1">
            <a:spLocks noChangeArrowheads="1"/>
          </p:cNvSpPr>
          <p:nvPr/>
        </p:nvSpPr>
        <p:spPr bwMode="auto">
          <a:xfrm>
            <a:off x="467544" y="1916832"/>
            <a:ext cx="800633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9300" lvl="1" indent="-292100">
              <a:buFontTx/>
              <a:buChar char="•"/>
            </a:pPr>
            <a:r>
              <a:rPr lang="en-GB" dirty="0"/>
              <a:t>Latest </a:t>
            </a:r>
            <a:r>
              <a:rPr lang="en-GB" dirty="0" smtClean="0"/>
              <a:t>Update</a:t>
            </a:r>
          </a:p>
          <a:p>
            <a:pPr marL="1206500" lvl="2" indent="-292100">
              <a:buFontTx/>
              <a:buChar char="•"/>
            </a:pPr>
            <a:r>
              <a:rPr lang="en-GB" dirty="0" smtClean="0"/>
              <a:t>Each nation need to find a Restaurant Coordinator + Ass. Restaurant </a:t>
            </a:r>
            <a:r>
              <a:rPr lang="en-GB" dirty="0" err="1" smtClean="0"/>
              <a:t>Coord</a:t>
            </a:r>
            <a:r>
              <a:rPr lang="en-GB" dirty="0" smtClean="0"/>
              <a:t>.</a:t>
            </a:r>
          </a:p>
          <a:p>
            <a:pPr marL="1206500" lvl="2" indent="-292100">
              <a:buFontTx/>
              <a:buChar char="•"/>
            </a:pPr>
            <a:endParaRPr lang="en-GB" dirty="0" smtClean="0"/>
          </a:p>
          <a:p>
            <a:pPr marL="1206500" lvl="2" indent="-292100">
              <a:buFontTx/>
              <a:buChar char="•"/>
            </a:pPr>
            <a:r>
              <a:rPr lang="en-GB" dirty="0" smtClean="0"/>
              <a:t>2014 Forms will be on our </a:t>
            </a:r>
            <a:r>
              <a:rPr lang="en-GB" dirty="0"/>
              <a:t>website </a:t>
            </a:r>
            <a:r>
              <a:rPr lang="en-GB" dirty="0" smtClean="0"/>
              <a:t>soon</a:t>
            </a:r>
          </a:p>
          <a:p>
            <a:pPr marL="1206500" lvl="2" indent="-292100">
              <a:buFontTx/>
              <a:buChar char="•"/>
            </a:pPr>
            <a:endParaRPr lang="en-GB" dirty="0" smtClean="0"/>
          </a:p>
          <a:p>
            <a:pPr marL="1206500" lvl="2" indent="-292100">
              <a:buFontTx/>
              <a:buChar char="•"/>
            </a:pPr>
            <a:r>
              <a:rPr lang="en-GB" dirty="0" smtClean="0"/>
              <a:t>2 special restaurant coordinator meetings before the bazaar</a:t>
            </a:r>
          </a:p>
          <a:p>
            <a:pPr marL="1663700" lvl="3" indent="-292100">
              <a:buFontTx/>
              <a:buChar char="•"/>
            </a:pPr>
            <a:r>
              <a:rPr lang="en-GB" dirty="0" smtClean="0"/>
              <a:t>First Meeting: </a:t>
            </a:r>
            <a:r>
              <a:rPr lang="en-GB" dirty="0" smtClean="0">
                <a:solidFill>
                  <a:srgbClr val="FF0000"/>
                </a:solidFill>
              </a:rPr>
              <a:t>October 16, 1030-1130 in the Grand Chalet</a:t>
            </a:r>
          </a:p>
          <a:p>
            <a:pPr marL="1663700" lvl="3" indent="-292100">
              <a:buFontTx/>
              <a:buChar char="•"/>
            </a:pPr>
            <a:r>
              <a:rPr lang="en-GB" dirty="0" smtClean="0"/>
              <a:t>Second Meeting: </a:t>
            </a:r>
            <a:r>
              <a:rPr lang="en-GB" dirty="0" smtClean="0">
                <a:solidFill>
                  <a:srgbClr val="FF0000"/>
                </a:solidFill>
              </a:rPr>
              <a:t>November </a:t>
            </a:r>
            <a:endParaRPr lang="en-GB" dirty="0">
              <a:solidFill>
                <a:srgbClr val="FF0000"/>
              </a:solidFill>
            </a:endParaRPr>
          </a:p>
          <a:p>
            <a:pPr marL="1206500" lvl="2" indent="-292100">
              <a:buFontTx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3232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143000"/>
          </a:xfrm>
        </p:spPr>
        <p:txBody>
          <a:bodyPr/>
          <a:lstStyle/>
          <a:p>
            <a:pPr eaLnBrk="1" hangingPunct="1"/>
            <a:r>
              <a:rPr lang="nl-NL" sz="3600" b="1" smtClean="0"/>
              <a:t>Farewell to Members</a:t>
            </a:r>
            <a:r>
              <a:rPr lang="en-US" smtClean="0"/>
              <a:t/>
            </a:r>
            <a:br>
              <a:rPr lang="en-US" smtClean="0"/>
            </a:br>
            <a:r>
              <a:rPr lang="en-US" sz="2000" smtClean="0"/>
              <a:t>Jimmie Bradshaw - President</a:t>
            </a:r>
          </a:p>
        </p:txBody>
      </p:sp>
      <p:sp>
        <p:nvSpPr>
          <p:cNvPr id="4101" name="Line 4"/>
          <p:cNvSpPr>
            <a:spLocks noChangeShapeType="1"/>
          </p:cNvSpPr>
          <p:nvPr/>
        </p:nvSpPr>
        <p:spPr bwMode="auto">
          <a:xfrm>
            <a:off x="1828800" y="1628775"/>
            <a:ext cx="60960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pic>
        <p:nvPicPr>
          <p:cNvPr id="4102" name="Picture 2" descr="C:\Users\Public\Pictures\Farv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859338"/>
            <a:ext cx="1296987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9802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7" name="Rectangle 3"/>
          <p:cNvSpPr>
            <a:spLocks noGrp="1" noChangeArrowheads="1"/>
          </p:cNvSpPr>
          <p:nvPr>
            <p:ph type="title"/>
          </p:nvPr>
        </p:nvSpPr>
        <p:spPr>
          <a:xfrm>
            <a:off x="1886674" y="6351"/>
            <a:ext cx="6430239" cy="1118394"/>
          </a:xfrm>
        </p:spPr>
        <p:txBody>
          <a:bodyPr/>
          <a:lstStyle/>
          <a:p>
            <a:pPr>
              <a:defRPr/>
            </a:pPr>
            <a:r>
              <a:rPr lang="en-GB" sz="3600" b="1" dirty="0" smtClean="0">
                <a:latin typeface="+mn-lt"/>
              </a:rPr>
              <a:t>Sponsors &amp; Events</a:t>
            </a:r>
            <a:r>
              <a:rPr lang="en-GB" sz="2800" b="1" dirty="0">
                <a:solidFill>
                  <a:schemeClr val="accent2"/>
                </a:solidFill>
                <a:latin typeface="+mn-lt"/>
              </a:rPr>
              <a:t/>
            </a:r>
            <a:br>
              <a:rPr lang="en-GB" sz="2800" b="1" dirty="0">
                <a:solidFill>
                  <a:schemeClr val="accent2"/>
                </a:solidFill>
                <a:latin typeface="+mn-lt"/>
              </a:rPr>
            </a:br>
            <a:r>
              <a:rPr lang="en-GB" sz="20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Dionysia Leolei, </a:t>
            </a:r>
            <a:r>
              <a:rPr lang="en-US" sz="2000" dirty="0" smtClean="0">
                <a:solidFill>
                  <a:schemeClr val="accent2"/>
                </a:solidFill>
              </a:rPr>
              <a:t>Sponsors &amp; Event Coordinator</a:t>
            </a:r>
            <a:endParaRPr lang="en-US" sz="2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3011" name="Line 5"/>
          <p:cNvSpPr>
            <a:spLocks noChangeShapeType="1"/>
          </p:cNvSpPr>
          <p:nvPr/>
        </p:nvSpPr>
        <p:spPr bwMode="auto">
          <a:xfrm>
            <a:off x="1828800" y="1052736"/>
            <a:ext cx="651668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Ορθογώνιο 2"/>
          <p:cNvSpPr/>
          <p:nvPr/>
        </p:nvSpPr>
        <p:spPr bwMode="auto">
          <a:xfrm>
            <a:off x="827584" y="980728"/>
            <a:ext cx="7992888" cy="50405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u="sng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CONFIRMED SPONSORS 2014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37" y="1619280"/>
            <a:ext cx="1894474" cy="7597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839" y="1619281"/>
            <a:ext cx="1782377" cy="587045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008" y="2574594"/>
            <a:ext cx="1906040" cy="486649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37" y="2842662"/>
            <a:ext cx="1899245" cy="7616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06" y="3321599"/>
            <a:ext cx="1990042" cy="443243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780" y="3347081"/>
            <a:ext cx="1643982" cy="5053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097" y="2378993"/>
            <a:ext cx="837348" cy="79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Εικόνα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37" y="4150438"/>
            <a:ext cx="1899245" cy="7616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" name="Εικόνα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553" y="4335175"/>
            <a:ext cx="1460948" cy="367211"/>
          </a:xfrm>
          <a:prstGeom prst="rect">
            <a:avLst/>
          </a:prstGeom>
        </p:spPr>
      </p:pic>
      <p:pic>
        <p:nvPicPr>
          <p:cNvPr id="19" name="Εικόνα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37" y="5187425"/>
            <a:ext cx="1899246" cy="7616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090" y="5248956"/>
            <a:ext cx="2201260" cy="54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85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7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6525"/>
            <a:ext cx="6487616" cy="1224136"/>
          </a:xfrm>
        </p:spPr>
        <p:txBody>
          <a:bodyPr/>
          <a:lstStyle/>
          <a:p>
            <a:r>
              <a:rPr lang="en-GB" sz="2800" b="1" dirty="0" smtClean="0">
                <a:solidFill>
                  <a:schemeClr val="accent2"/>
                </a:solidFill>
                <a:latin typeface="+mn-lt"/>
              </a:rPr>
              <a:t>Bake Sale</a:t>
            </a:r>
            <a:r>
              <a:rPr lang="en-GB" sz="2800" b="1" dirty="0">
                <a:solidFill>
                  <a:schemeClr val="accent2"/>
                </a:solidFill>
                <a:latin typeface="+mn-lt"/>
              </a:rPr>
              <a:t/>
            </a:r>
            <a:br>
              <a:rPr lang="en-GB" sz="2800" b="1" dirty="0">
                <a:solidFill>
                  <a:schemeClr val="accent2"/>
                </a:solidFill>
                <a:latin typeface="+mn-lt"/>
              </a:rPr>
            </a:br>
            <a:r>
              <a:rPr lang="en-GB" sz="20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Dionysia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Leolei</a:t>
            </a:r>
            <a:r>
              <a:rPr lang="en-US" sz="2000" dirty="0">
                <a:solidFill>
                  <a:schemeClr val="accent2"/>
                </a:solidFill>
              </a:rPr>
              <a:t>, </a:t>
            </a:r>
            <a:r>
              <a:rPr lang="en-US" sz="2000" dirty="0" smtClean="0">
                <a:solidFill>
                  <a:schemeClr val="accent2"/>
                </a:solidFill>
              </a:rPr>
              <a:t>Sponsorship &amp; Events, Bake Sales</a:t>
            </a:r>
            <a:endParaRPr lang="en-US" sz="2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15429" name="Line 5"/>
          <p:cNvSpPr>
            <a:spLocks noChangeShapeType="1"/>
          </p:cNvSpPr>
          <p:nvPr/>
        </p:nvSpPr>
        <p:spPr bwMode="auto">
          <a:xfrm>
            <a:off x="1828800" y="1456209"/>
            <a:ext cx="65160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8" name="Tekstboks 7"/>
          <p:cNvSpPr txBox="1"/>
          <p:nvPr/>
        </p:nvSpPr>
        <p:spPr>
          <a:xfrm>
            <a:off x="4211960" y="3967895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800" b="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228" y="4725144"/>
            <a:ext cx="1320633" cy="201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519" y="2518883"/>
            <a:ext cx="2469695" cy="22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4" y="1769345"/>
            <a:ext cx="3965575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1522509"/>
            <a:ext cx="2664295" cy="26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014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548680"/>
            <a:ext cx="6694512" cy="1143000"/>
          </a:xfrm>
        </p:spPr>
        <p:txBody>
          <a:bodyPr/>
          <a:lstStyle/>
          <a:p>
            <a:r>
              <a:rPr lang="en-GB" sz="3600" b="1" dirty="0" smtClean="0"/>
              <a:t>BAKE SALE REMINDERS</a:t>
            </a:r>
            <a:r>
              <a:rPr lang="en-GB" sz="2800" b="1" dirty="0">
                <a:solidFill>
                  <a:schemeClr val="accent2"/>
                </a:solidFill>
              </a:rPr>
              <a:t/>
            </a:r>
            <a:br>
              <a:rPr lang="en-GB" sz="2800" b="1" dirty="0">
                <a:solidFill>
                  <a:schemeClr val="accent2"/>
                </a:solidFill>
              </a:rPr>
            </a:br>
            <a:r>
              <a:rPr lang="en-US" sz="2000" dirty="0" err="1">
                <a:solidFill>
                  <a:schemeClr val="accent2"/>
                </a:solidFill>
              </a:rPr>
              <a:t>Dionysia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Leolei</a:t>
            </a:r>
            <a:r>
              <a:rPr lang="en-US" sz="2000" dirty="0">
                <a:solidFill>
                  <a:schemeClr val="accent2"/>
                </a:solidFill>
              </a:rPr>
              <a:t>, Sponsorship &amp; Events, Bake Sales</a:t>
            </a:r>
            <a:endParaRPr lang="en-US" sz="2000" dirty="0"/>
          </a:p>
        </p:txBody>
      </p:sp>
      <p:sp>
        <p:nvSpPr>
          <p:cNvPr id="539652" name="Line 4"/>
          <p:cNvSpPr>
            <a:spLocks noChangeShapeType="1"/>
          </p:cNvSpPr>
          <p:nvPr/>
        </p:nvSpPr>
        <p:spPr bwMode="auto">
          <a:xfrm>
            <a:off x="1739304" y="1844824"/>
            <a:ext cx="6718609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grpSp>
        <p:nvGrpSpPr>
          <p:cNvPr id="6" name="Gruppe 5"/>
          <p:cNvGrpSpPr/>
          <p:nvPr/>
        </p:nvGrpSpPr>
        <p:grpSpPr>
          <a:xfrm>
            <a:off x="1619672" y="2170092"/>
            <a:ext cx="6624736" cy="3491156"/>
            <a:chOff x="1629197" y="2084367"/>
            <a:chExt cx="5823123" cy="3183975"/>
          </a:xfrm>
        </p:grpSpPr>
        <p:sp>
          <p:nvSpPr>
            <p:cNvPr id="3" name="Tekstboks 2"/>
            <p:cNvSpPr txBox="1"/>
            <p:nvPr/>
          </p:nvSpPr>
          <p:spPr>
            <a:xfrm>
              <a:off x="1859508" y="2084367"/>
              <a:ext cx="5328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800" dirty="0" smtClean="0">
                  <a:latin typeface="Comic Sans MS" panose="030F0702030302020204" pitchFamily="66" charset="0"/>
                </a:rPr>
                <a:t>WHAT TO BRING</a:t>
              </a:r>
              <a:endParaRPr lang="da-DK" sz="2800" dirty="0">
                <a:latin typeface="Comic Sans MS" panose="030F0702030302020204" pitchFamily="66" charset="0"/>
              </a:endParaRPr>
            </a:p>
          </p:txBody>
        </p:sp>
        <p:pic>
          <p:nvPicPr>
            <p:cNvPr id="8" name="Billede 7" descr="2013-02-26 - Bake Sale - Sweet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5689" y="2637152"/>
              <a:ext cx="3378403" cy="216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Tekstboks 3"/>
            <p:cNvSpPr txBox="1"/>
            <p:nvPr/>
          </p:nvSpPr>
          <p:spPr>
            <a:xfrm>
              <a:off x="1629197" y="4806677"/>
              <a:ext cx="58231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Baked Good(s) Sweet      or       Savory</a:t>
              </a:r>
              <a:endParaRPr lang="da-DK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10" name="Billede 9" descr="2013-02-26 - Bake Sale - Savory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31533" y="2635765"/>
              <a:ext cx="1620787" cy="216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80965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548680"/>
            <a:ext cx="6694512" cy="1143000"/>
          </a:xfrm>
        </p:spPr>
        <p:txBody>
          <a:bodyPr/>
          <a:lstStyle/>
          <a:p>
            <a:r>
              <a:rPr lang="en-GB" sz="3600" b="1" dirty="0" smtClean="0"/>
              <a:t>BAKE SALE REMINDERS</a:t>
            </a:r>
            <a:r>
              <a:rPr lang="en-GB" sz="2800" b="1" dirty="0">
                <a:solidFill>
                  <a:schemeClr val="accent2"/>
                </a:solidFill>
              </a:rPr>
              <a:t/>
            </a:r>
            <a:br>
              <a:rPr lang="en-GB" sz="2800" b="1" dirty="0">
                <a:solidFill>
                  <a:schemeClr val="accent2"/>
                </a:solidFill>
              </a:rPr>
            </a:br>
            <a:r>
              <a:rPr lang="en-US" sz="2000" dirty="0" err="1">
                <a:solidFill>
                  <a:schemeClr val="accent2"/>
                </a:solidFill>
              </a:rPr>
              <a:t>Dionysia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Leolei</a:t>
            </a:r>
            <a:r>
              <a:rPr lang="en-US" sz="2000" dirty="0">
                <a:solidFill>
                  <a:schemeClr val="accent2"/>
                </a:solidFill>
              </a:rPr>
              <a:t>, Sponsorship &amp; Events, Bake Sales</a:t>
            </a:r>
            <a:endParaRPr lang="en-US" sz="2000" dirty="0"/>
          </a:p>
        </p:txBody>
      </p:sp>
      <p:sp>
        <p:nvSpPr>
          <p:cNvPr id="539652" name="Line 4"/>
          <p:cNvSpPr>
            <a:spLocks noChangeShapeType="1"/>
          </p:cNvSpPr>
          <p:nvPr/>
        </p:nvSpPr>
        <p:spPr bwMode="auto">
          <a:xfrm>
            <a:off x="1739304" y="1844824"/>
            <a:ext cx="6718609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grpSp>
        <p:nvGrpSpPr>
          <p:cNvPr id="5" name="Gruppe 4"/>
          <p:cNvGrpSpPr/>
          <p:nvPr/>
        </p:nvGrpSpPr>
        <p:grpSpPr>
          <a:xfrm>
            <a:off x="1701204" y="2093615"/>
            <a:ext cx="6975251" cy="3760083"/>
            <a:chOff x="1701204" y="2093615"/>
            <a:chExt cx="6975251" cy="3760083"/>
          </a:xfrm>
        </p:grpSpPr>
        <p:grpSp>
          <p:nvGrpSpPr>
            <p:cNvPr id="2" name="Gruppe 1"/>
            <p:cNvGrpSpPr/>
            <p:nvPr/>
          </p:nvGrpSpPr>
          <p:grpSpPr>
            <a:xfrm>
              <a:off x="1701204" y="2093615"/>
              <a:ext cx="6975251" cy="3760083"/>
              <a:chOff x="1701204" y="2093615"/>
              <a:chExt cx="6975251" cy="3760083"/>
            </a:xfrm>
          </p:grpSpPr>
          <p:sp>
            <p:nvSpPr>
              <p:cNvPr id="3" name="Tekstboks 2"/>
              <p:cNvSpPr txBox="1"/>
              <p:nvPr/>
            </p:nvSpPr>
            <p:spPr>
              <a:xfrm>
                <a:off x="2695920" y="2093615"/>
                <a:ext cx="53285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800" dirty="0" smtClean="0"/>
                  <a:t>A SHORT DESCRIPTION</a:t>
                </a:r>
                <a:endParaRPr lang="da-DK" sz="2800" dirty="0"/>
              </a:p>
            </p:txBody>
          </p:sp>
          <p:sp>
            <p:nvSpPr>
              <p:cNvPr id="4" name="Tekstboks 3"/>
              <p:cNvSpPr txBox="1"/>
              <p:nvPr/>
            </p:nvSpPr>
            <p:spPr>
              <a:xfrm>
                <a:off x="1701204" y="5022701"/>
                <a:ext cx="697525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(i.e. </a:t>
                </a:r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Apple </a:t>
                </a:r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Crumb Cake with Walnuts, Spinach and Cheese Pie)</a:t>
                </a:r>
                <a:endParaRPr lang="da-DK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pic>
            <p:nvPicPr>
              <p:cNvPr id="9" name="Billede 8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71264" y="2731262"/>
                <a:ext cx="3060000" cy="22787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" name="Billede 10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60216" y="2741203"/>
              <a:ext cx="3060000" cy="1633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8902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548680"/>
            <a:ext cx="6694512" cy="1143000"/>
          </a:xfrm>
        </p:spPr>
        <p:txBody>
          <a:bodyPr/>
          <a:lstStyle/>
          <a:p>
            <a:r>
              <a:rPr lang="en-GB" sz="3600" b="1" dirty="0" smtClean="0"/>
              <a:t>BAKE SALE REMINDERS</a:t>
            </a:r>
            <a:r>
              <a:rPr lang="en-GB" sz="2800" b="1" dirty="0">
                <a:solidFill>
                  <a:schemeClr val="accent2"/>
                </a:solidFill>
              </a:rPr>
              <a:t/>
            </a:r>
            <a:br>
              <a:rPr lang="en-GB" sz="2800" b="1" dirty="0">
                <a:solidFill>
                  <a:schemeClr val="accent2"/>
                </a:solidFill>
              </a:rPr>
            </a:br>
            <a:r>
              <a:rPr lang="en-US" sz="2000" dirty="0" err="1">
                <a:solidFill>
                  <a:schemeClr val="accent2"/>
                </a:solidFill>
              </a:rPr>
              <a:t>Dionysia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Leolei</a:t>
            </a:r>
            <a:r>
              <a:rPr lang="en-US" sz="2000" dirty="0">
                <a:solidFill>
                  <a:schemeClr val="accent2"/>
                </a:solidFill>
              </a:rPr>
              <a:t>, Sponsorship &amp; Events, Bake Sales</a:t>
            </a:r>
            <a:endParaRPr lang="en-US" sz="2000" dirty="0"/>
          </a:p>
        </p:txBody>
      </p:sp>
      <p:sp>
        <p:nvSpPr>
          <p:cNvPr id="539652" name="Line 4"/>
          <p:cNvSpPr>
            <a:spLocks noChangeShapeType="1"/>
          </p:cNvSpPr>
          <p:nvPr/>
        </p:nvSpPr>
        <p:spPr bwMode="auto">
          <a:xfrm>
            <a:off x="1739304" y="1844824"/>
            <a:ext cx="6718609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grpSp>
        <p:nvGrpSpPr>
          <p:cNvPr id="6" name="Gruppe 5"/>
          <p:cNvGrpSpPr/>
          <p:nvPr/>
        </p:nvGrpSpPr>
        <p:grpSpPr>
          <a:xfrm>
            <a:off x="2555776" y="2093615"/>
            <a:ext cx="5328592" cy="3894623"/>
            <a:chOff x="1701205" y="2093615"/>
            <a:chExt cx="5328592" cy="3894623"/>
          </a:xfrm>
        </p:grpSpPr>
        <p:sp>
          <p:nvSpPr>
            <p:cNvPr id="3" name="Tekstboks 2"/>
            <p:cNvSpPr txBox="1"/>
            <p:nvPr/>
          </p:nvSpPr>
          <p:spPr>
            <a:xfrm>
              <a:off x="1701205" y="2093615"/>
              <a:ext cx="5328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800" dirty="0" smtClean="0"/>
                <a:t>SMALL COUNTRY FLAGS</a:t>
              </a:r>
              <a:endParaRPr lang="da-DK" sz="2800" dirty="0"/>
            </a:p>
          </p:txBody>
        </p:sp>
        <p:pic>
          <p:nvPicPr>
            <p:cNvPr id="10" name="Billede 9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65501" y="2750219"/>
              <a:ext cx="2160000" cy="1416396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Billede 11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41985" y="4293093"/>
              <a:ext cx="1980000" cy="1695145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Billede 12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19042" y="4327004"/>
              <a:ext cx="1980000" cy="1658283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Billede 13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26411" y="2750222"/>
              <a:ext cx="2160000" cy="1206145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9677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548680"/>
            <a:ext cx="6694512" cy="1143000"/>
          </a:xfrm>
        </p:spPr>
        <p:txBody>
          <a:bodyPr/>
          <a:lstStyle/>
          <a:p>
            <a:r>
              <a:rPr lang="en-GB" sz="3600" b="1" dirty="0" smtClean="0"/>
              <a:t>BAKE SALE REMINDERS</a:t>
            </a:r>
            <a:r>
              <a:rPr lang="en-GB" sz="2800" b="1" dirty="0">
                <a:solidFill>
                  <a:schemeClr val="accent2"/>
                </a:solidFill>
              </a:rPr>
              <a:t/>
            </a:r>
            <a:br>
              <a:rPr lang="en-GB" sz="2800" b="1" dirty="0">
                <a:solidFill>
                  <a:schemeClr val="accent2"/>
                </a:solidFill>
              </a:rPr>
            </a:br>
            <a:r>
              <a:rPr lang="en-US" sz="2000" dirty="0" err="1">
                <a:solidFill>
                  <a:schemeClr val="accent2"/>
                </a:solidFill>
              </a:rPr>
              <a:t>Dionysia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Leolei</a:t>
            </a:r>
            <a:r>
              <a:rPr lang="en-US" sz="2000" dirty="0">
                <a:solidFill>
                  <a:schemeClr val="accent2"/>
                </a:solidFill>
              </a:rPr>
              <a:t>, Sponsorship &amp; Events, Bake Sales</a:t>
            </a:r>
            <a:endParaRPr lang="en-US" sz="2000" dirty="0"/>
          </a:p>
        </p:txBody>
      </p:sp>
      <p:sp>
        <p:nvSpPr>
          <p:cNvPr id="539652" name="Line 4"/>
          <p:cNvSpPr>
            <a:spLocks noChangeShapeType="1"/>
          </p:cNvSpPr>
          <p:nvPr/>
        </p:nvSpPr>
        <p:spPr bwMode="auto">
          <a:xfrm>
            <a:off x="1739304" y="1844824"/>
            <a:ext cx="6718609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grpSp>
        <p:nvGrpSpPr>
          <p:cNvPr id="2" name="Gruppe 1"/>
          <p:cNvGrpSpPr/>
          <p:nvPr/>
        </p:nvGrpSpPr>
        <p:grpSpPr>
          <a:xfrm>
            <a:off x="1619672" y="2093615"/>
            <a:ext cx="6838241" cy="3108543"/>
            <a:chOff x="1619672" y="2093615"/>
            <a:chExt cx="6838241" cy="3108543"/>
          </a:xfrm>
        </p:grpSpPr>
        <p:sp>
          <p:nvSpPr>
            <p:cNvPr id="3" name="Tekstboks 2"/>
            <p:cNvSpPr txBox="1"/>
            <p:nvPr/>
          </p:nvSpPr>
          <p:spPr>
            <a:xfrm>
              <a:off x="1619672" y="2093615"/>
              <a:ext cx="5544615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itchFamily="34" charset="0"/>
                <a:buChar char="•"/>
              </a:pPr>
              <a:r>
                <a:rPr lang="en-US" sz="28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Paper plates</a:t>
              </a:r>
            </a:p>
            <a:p>
              <a:pPr marL="457200" indent="-457200">
                <a:buFont typeface="Arial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N</a:t>
              </a:r>
              <a:r>
                <a:rPr lang="en-US" sz="28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apkins</a:t>
              </a:r>
            </a:p>
            <a:p>
              <a:pPr marL="457200" indent="-457200">
                <a:buFont typeface="Arial" pitchFamily="34" charset="0"/>
                <a:buChar char="•"/>
              </a:pPr>
              <a:r>
                <a:rPr lang="en-US" sz="28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Plastic spoons or forks</a:t>
              </a:r>
            </a:p>
            <a:p>
              <a:pPr marL="457200" indent="-457200">
                <a:buFont typeface="Arial" pitchFamily="34" charset="0"/>
                <a:buChar char="•"/>
              </a:pPr>
              <a:r>
                <a:rPr lang="en-US" sz="28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Cutting/serving utensils  </a:t>
              </a:r>
            </a:p>
            <a:p>
              <a:pPr marL="457200" indent="-457200">
                <a:buFont typeface="Arial" pitchFamily="34" charset="0"/>
                <a:buChar char="•"/>
              </a:pPr>
              <a:r>
                <a:rPr lang="en-US" sz="28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Small </a:t>
              </a:r>
              <a:r>
                <a:rPr lang="en-US" sz="28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or medium, </a:t>
              </a:r>
              <a:r>
                <a:rPr lang="en-US" sz="28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sturdy, (labeled with your name, country and phone number)</a:t>
              </a:r>
              <a:endParaRPr lang="en-US" sz="28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11" name="Billede 10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53220" y="2109714"/>
              <a:ext cx="1904693" cy="1848970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28622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548680"/>
            <a:ext cx="6694512" cy="1143000"/>
          </a:xfrm>
        </p:spPr>
        <p:txBody>
          <a:bodyPr/>
          <a:lstStyle/>
          <a:p>
            <a:r>
              <a:rPr lang="en-GB" sz="3600" b="1" dirty="0" smtClean="0"/>
              <a:t>BAKE SALE REMINDERS</a:t>
            </a:r>
            <a:r>
              <a:rPr lang="en-GB" sz="2800" b="1" dirty="0">
                <a:solidFill>
                  <a:schemeClr val="accent2"/>
                </a:solidFill>
              </a:rPr>
              <a:t/>
            </a:r>
            <a:br>
              <a:rPr lang="en-GB" sz="2800" b="1" dirty="0">
                <a:solidFill>
                  <a:schemeClr val="accent2"/>
                </a:solidFill>
              </a:rPr>
            </a:br>
            <a:r>
              <a:rPr lang="en-US" sz="2000" dirty="0" err="1">
                <a:solidFill>
                  <a:schemeClr val="accent2"/>
                </a:solidFill>
              </a:rPr>
              <a:t>Dionysia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Leolei</a:t>
            </a:r>
            <a:r>
              <a:rPr lang="en-US" sz="2000" dirty="0">
                <a:solidFill>
                  <a:schemeClr val="accent2"/>
                </a:solidFill>
              </a:rPr>
              <a:t>, Sponsorship &amp; Events, Bake Sales</a:t>
            </a:r>
            <a:endParaRPr lang="en-US" sz="2000" dirty="0"/>
          </a:p>
        </p:txBody>
      </p:sp>
      <p:sp>
        <p:nvSpPr>
          <p:cNvPr id="539652" name="Line 4"/>
          <p:cNvSpPr>
            <a:spLocks noChangeShapeType="1"/>
          </p:cNvSpPr>
          <p:nvPr/>
        </p:nvSpPr>
        <p:spPr bwMode="auto">
          <a:xfrm>
            <a:off x="1739304" y="1844824"/>
            <a:ext cx="6718609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grpSp>
        <p:nvGrpSpPr>
          <p:cNvPr id="3" name="Gruppe 2"/>
          <p:cNvGrpSpPr/>
          <p:nvPr/>
        </p:nvGrpSpPr>
        <p:grpSpPr>
          <a:xfrm>
            <a:off x="1739303" y="2132856"/>
            <a:ext cx="6718609" cy="3618309"/>
            <a:chOff x="1739303" y="2132856"/>
            <a:chExt cx="6718609" cy="3618309"/>
          </a:xfrm>
        </p:grpSpPr>
        <p:sp>
          <p:nvSpPr>
            <p:cNvPr id="2" name="Tekstboks 1"/>
            <p:cNvSpPr txBox="1"/>
            <p:nvPr/>
          </p:nvSpPr>
          <p:spPr>
            <a:xfrm>
              <a:off x="1739303" y="2132856"/>
              <a:ext cx="6718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DELIVER NO LATER THAN </a:t>
              </a:r>
              <a:r>
                <a:rPr lang="en-US" dirty="0">
                  <a:solidFill>
                    <a:srgbClr val="C00000"/>
                  </a:solidFill>
                </a:rPr>
                <a:t>08:30</a:t>
              </a:r>
              <a:endParaRPr lang="da-DK" dirty="0">
                <a:solidFill>
                  <a:srgbClr val="C00000"/>
                </a:solidFill>
              </a:endParaRPr>
            </a:p>
          </p:txBody>
        </p:sp>
        <p:pic>
          <p:nvPicPr>
            <p:cNvPr id="7" name="Billede 6" descr="8_30 - Analog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5234" y="2924944"/>
              <a:ext cx="1654758" cy="1664510"/>
            </a:xfrm>
            <a:prstGeom prst="rect">
              <a:avLst/>
            </a:prstGeom>
          </p:spPr>
        </p:pic>
        <p:sp>
          <p:nvSpPr>
            <p:cNvPr id="4" name="Rektangel 3"/>
            <p:cNvSpPr/>
            <p:nvPr/>
          </p:nvSpPr>
          <p:spPr>
            <a:xfrm>
              <a:off x="1835696" y="4920168"/>
              <a:ext cx="655272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IN THE PRESS HALL IN FRONT OF LUNS THEATRE (ING BANK)</a:t>
              </a:r>
              <a:endParaRPr lang="da-DK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544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548680"/>
            <a:ext cx="6694512" cy="1143000"/>
          </a:xfrm>
        </p:spPr>
        <p:txBody>
          <a:bodyPr/>
          <a:lstStyle/>
          <a:p>
            <a:r>
              <a:rPr lang="en-GB" sz="3600" b="1" dirty="0" smtClean="0"/>
              <a:t>BAKE SALE REMINDERS</a:t>
            </a:r>
            <a:r>
              <a:rPr lang="en-GB" sz="2800" b="1" dirty="0">
                <a:solidFill>
                  <a:schemeClr val="accent2"/>
                </a:solidFill>
              </a:rPr>
              <a:t/>
            </a:r>
            <a:br>
              <a:rPr lang="en-GB" sz="2800" b="1" dirty="0">
                <a:solidFill>
                  <a:schemeClr val="accent2"/>
                </a:solidFill>
              </a:rPr>
            </a:br>
            <a:r>
              <a:rPr lang="en-US" sz="2000" dirty="0" err="1">
                <a:solidFill>
                  <a:schemeClr val="accent2"/>
                </a:solidFill>
              </a:rPr>
              <a:t>Dionysia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Leolei</a:t>
            </a:r>
            <a:r>
              <a:rPr lang="en-US" sz="2000" dirty="0">
                <a:solidFill>
                  <a:schemeClr val="accent2"/>
                </a:solidFill>
              </a:rPr>
              <a:t>, Sponsorship &amp; Events, Bake Sales</a:t>
            </a:r>
            <a:endParaRPr lang="en-US" sz="2000" dirty="0"/>
          </a:p>
        </p:txBody>
      </p:sp>
      <p:sp>
        <p:nvSpPr>
          <p:cNvPr id="539652" name="Line 4"/>
          <p:cNvSpPr>
            <a:spLocks noChangeShapeType="1"/>
          </p:cNvSpPr>
          <p:nvPr/>
        </p:nvSpPr>
        <p:spPr bwMode="auto">
          <a:xfrm>
            <a:off x="1739304" y="1844824"/>
            <a:ext cx="6718609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grpSp>
        <p:nvGrpSpPr>
          <p:cNvPr id="5" name="Gruppe 4"/>
          <p:cNvGrpSpPr/>
          <p:nvPr/>
        </p:nvGrpSpPr>
        <p:grpSpPr>
          <a:xfrm>
            <a:off x="1739303" y="2132856"/>
            <a:ext cx="6718609" cy="3618309"/>
            <a:chOff x="1739303" y="2132856"/>
            <a:chExt cx="6718609" cy="3618309"/>
          </a:xfrm>
        </p:grpSpPr>
        <p:sp>
          <p:nvSpPr>
            <p:cNvPr id="2" name="Tekstboks 1"/>
            <p:cNvSpPr txBox="1"/>
            <p:nvPr/>
          </p:nvSpPr>
          <p:spPr>
            <a:xfrm>
              <a:off x="1739303" y="2132856"/>
              <a:ext cx="6718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PICK UP NO LATER THAN </a:t>
              </a:r>
              <a:r>
                <a:rPr lang="en-US" dirty="0" smtClean="0">
                  <a:solidFill>
                    <a:srgbClr val="C00000"/>
                  </a:solidFill>
                </a:rPr>
                <a:t>13:30 </a:t>
              </a:r>
              <a:r>
                <a:rPr lang="en-US" dirty="0">
                  <a:solidFill>
                    <a:srgbClr val="C00000"/>
                  </a:solidFill>
                </a:rPr>
                <a:t>(1:30 pm)</a:t>
              </a:r>
              <a:endParaRPr lang="da-DK" dirty="0">
                <a:solidFill>
                  <a:srgbClr val="C00000"/>
                </a:solidFill>
              </a:endParaRPr>
            </a:p>
          </p:txBody>
        </p:sp>
        <p:sp>
          <p:nvSpPr>
            <p:cNvPr id="4" name="Rektangel 3"/>
            <p:cNvSpPr/>
            <p:nvPr/>
          </p:nvSpPr>
          <p:spPr>
            <a:xfrm>
              <a:off x="1835696" y="4920168"/>
              <a:ext cx="655272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IN THE PRESS HALL IN FRONT OF LUNS THEATRE (ING BANK)</a:t>
              </a:r>
              <a:endParaRPr lang="da-DK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9" name="Billede 8" descr="13_30 - Analogu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67944" y="3069120"/>
              <a:ext cx="1440000" cy="14400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2128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74" y="2189343"/>
            <a:ext cx="3000013" cy="466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548680"/>
            <a:ext cx="6694512" cy="1143000"/>
          </a:xfrm>
        </p:spPr>
        <p:txBody>
          <a:bodyPr/>
          <a:lstStyle/>
          <a:p>
            <a:r>
              <a:rPr lang="en-GB" sz="3600" b="1" dirty="0" smtClean="0"/>
              <a:t>BAKE SALE REMINDERS</a:t>
            </a:r>
            <a:r>
              <a:rPr lang="en-GB" sz="2800" b="1" dirty="0">
                <a:solidFill>
                  <a:schemeClr val="accent2"/>
                </a:solidFill>
              </a:rPr>
              <a:t/>
            </a:r>
            <a:br>
              <a:rPr lang="en-GB" sz="2800" b="1" dirty="0">
                <a:solidFill>
                  <a:schemeClr val="accent2"/>
                </a:solidFill>
              </a:rPr>
            </a:br>
            <a:r>
              <a:rPr lang="en-US" sz="2000" dirty="0" err="1">
                <a:solidFill>
                  <a:schemeClr val="accent2"/>
                </a:solidFill>
              </a:rPr>
              <a:t>Dionysia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Leolei</a:t>
            </a:r>
            <a:r>
              <a:rPr lang="en-US" sz="2000" dirty="0">
                <a:solidFill>
                  <a:schemeClr val="accent2"/>
                </a:solidFill>
              </a:rPr>
              <a:t>, Sponsorship &amp; Events, Bake Sales</a:t>
            </a:r>
            <a:endParaRPr lang="en-US" sz="2000" dirty="0"/>
          </a:p>
        </p:txBody>
      </p:sp>
      <p:sp>
        <p:nvSpPr>
          <p:cNvPr id="539652" name="Line 4"/>
          <p:cNvSpPr>
            <a:spLocks noChangeShapeType="1"/>
          </p:cNvSpPr>
          <p:nvPr/>
        </p:nvSpPr>
        <p:spPr bwMode="auto">
          <a:xfrm>
            <a:off x="1739304" y="1844824"/>
            <a:ext cx="6718609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2" name="Tekstboks 1"/>
          <p:cNvSpPr txBox="1"/>
          <p:nvPr/>
        </p:nvSpPr>
        <p:spPr>
          <a:xfrm>
            <a:off x="1733705" y="2564904"/>
            <a:ext cx="6718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REMEMBER !</a:t>
            </a:r>
            <a:endParaRPr lang="da-DK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187624" y="3789040"/>
            <a:ext cx="76328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LABEL </a:t>
            </a:r>
            <a:r>
              <a:rPr lang="en-US" sz="2800" dirty="0"/>
              <a:t>ALL SERVING DISHES/UTENSILS WITH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NAME, PHONE NUMBER, NATION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81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9275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b="1" dirty="0"/>
              <a:t>Any other business</a:t>
            </a:r>
            <a:br>
              <a:rPr lang="en-US" sz="3600" b="1" dirty="0"/>
            </a:br>
            <a:r>
              <a:rPr lang="en-US" sz="2000" dirty="0" smtClean="0"/>
              <a:t>Jimmie Bradshaw - President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1828800" y="1828800"/>
            <a:ext cx="6704013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74446" y="2194105"/>
            <a:ext cx="6552727" cy="339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80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New Board Members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000080"/>
              </a:solidFill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80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Hosting </a:t>
            </a:r>
            <a:r>
              <a:rPr lang="en-US" dirty="0" smtClean="0">
                <a:solidFill>
                  <a:srgbClr val="000080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Patrons &amp; Sponsors </a:t>
            </a:r>
            <a:r>
              <a:rPr lang="en-US" dirty="0">
                <a:solidFill>
                  <a:srgbClr val="000080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Coffee (morning of the bazaar</a:t>
            </a:r>
            <a:r>
              <a:rPr lang="en-US" dirty="0" smtClean="0">
                <a:solidFill>
                  <a:srgbClr val="000080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>
              <a:solidFill>
                <a:srgbClr val="000080"/>
              </a:solidFill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80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Webmaster</a:t>
            </a:r>
            <a:endParaRPr lang="en-US" dirty="0">
              <a:solidFill>
                <a:srgbClr val="000080"/>
              </a:solidFill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>
              <a:solidFill>
                <a:srgbClr val="000080"/>
              </a:solidFill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>
              <a:solidFill>
                <a:srgbClr val="000080"/>
              </a:solidFill>
              <a:latin typeface="Arial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9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3600" b="1" dirty="0" smtClean="0"/>
              <a:t>Welcome to Members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Jimmie Bradshaw - President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1488" y="1877098"/>
            <a:ext cx="7151687" cy="3721100"/>
          </a:xfrm>
        </p:spPr>
        <p:txBody>
          <a:bodyPr/>
          <a:lstStyle/>
          <a:p>
            <a:r>
              <a:rPr lang="de-DE" sz="2000" b="1" dirty="0" smtClean="0"/>
              <a:t>Belgium – 2nd ANR - </a:t>
            </a:r>
            <a:r>
              <a:rPr lang="en-US" sz="2000" b="1" dirty="0"/>
              <a:t>Serge </a:t>
            </a:r>
            <a:r>
              <a:rPr lang="en-US" sz="2000" b="1" dirty="0" err="1" smtClean="0"/>
              <a:t>Devynck</a:t>
            </a:r>
            <a:endParaRPr lang="en-US" sz="2000" b="1" dirty="0" smtClean="0"/>
          </a:p>
          <a:p>
            <a:endParaRPr lang="de-DE" sz="2000" b="1" dirty="0" smtClean="0"/>
          </a:p>
          <a:p>
            <a:r>
              <a:rPr lang="de-DE" sz="2000" b="1" dirty="0" smtClean="0"/>
              <a:t>Denmark – 2nd ANR - </a:t>
            </a:r>
            <a:r>
              <a:rPr lang="en-US" sz="2000" b="1" dirty="0" err="1"/>
              <a:t>Bethina</a:t>
            </a:r>
            <a:r>
              <a:rPr lang="en-US" sz="2000" b="1" dirty="0"/>
              <a:t> </a:t>
            </a:r>
            <a:r>
              <a:rPr lang="en-US" sz="2000" b="1" dirty="0" err="1" smtClean="0"/>
              <a:t>Sadolin</a:t>
            </a:r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 smtClean="0"/>
              <a:t>Estonia – 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ANR – </a:t>
            </a:r>
            <a:r>
              <a:rPr lang="en-US" sz="2000" b="1" dirty="0" err="1" smtClean="0"/>
              <a:t>Teele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Treu</a:t>
            </a:r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 smtClean="0"/>
              <a:t>Sweden – ANR – Annika </a:t>
            </a:r>
            <a:r>
              <a:rPr lang="en-US" sz="2000" b="1" dirty="0" err="1" smtClean="0"/>
              <a:t>Ivarsson</a:t>
            </a:r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 smtClean="0"/>
              <a:t>Switzerland – ANR – Katharina </a:t>
            </a:r>
            <a:r>
              <a:rPr lang="en-US" sz="2000" b="1" dirty="0" err="1" smtClean="0"/>
              <a:t>Garbe</a:t>
            </a:r>
            <a:endParaRPr lang="en-US" sz="2000" b="1" dirty="0" smtClean="0"/>
          </a:p>
          <a:p>
            <a:pPr marL="0" indent="0">
              <a:buNone/>
            </a:pPr>
            <a:endParaRPr lang="de-DE" sz="2000" b="1" dirty="0" smtClean="0"/>
          </a:p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endParaRPr lang="de-DE" sz="2000" b="1" dirty="0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1828800" y="1828800"/>
            <a:ext cx="694848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5125" name="Tekstboks 4"/>
          <p:cNvSpPr txBox="1">
            <a:spLocks noChangeArrowheads="1"/>
          </p:cNvSpPr>
          <p:nvPr/>
        </p:nvSpPr>
        <p:spPr bwMode="auto">
          <a:xfrm>
            <a:off x="2051050" y="5576333"/>
            <a:ext cx="5184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a-DK" dirty="0">
                <a:solidFill>
                  <a:srgbClr val="C51F0D"/>
                </a:solidFill>
                <a:latin typeface="Adobe Gothic Std B" pitchFamily="34" charset="-128"/>
                <a:ea typeface="Adobe Gothic Std B" pitchFamily="34" charset="-128"/>
              </a:rPr>
              <a:t>Welcome on Board </a:t>
            </a:r>
            <a:r>
              <a:rPr lang="da-DK" dirty="0">
                <a:solidFill>
                  <a:srgbClr val="C51F0D"/>
                </a:solidFill>
                <a:latin typeface="Adobe Gothic Std B" pitchFamily="34" charset="-128"/>
                <a:ea typeface="Adobe Gothic Std B" pitchFamily="34" charset="-128"/>
                <a:sym typeface="Wingdings" pitchFamily="2" charset="2"/>
              </a:rPr>
              <a:t></a:t>
            </a:r>
            <a:endParaRPr lang="da-DK" dirty="0">
              <a:solidFill>
                <a:srgbClr val="C51F0D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50516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67946"/>
            <a:ext cx="2523750" cy="252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9275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Bake Sale Today!!!</a:t>
            </a:r>
            <a:endParaRPr lang="en-US" sz="2000" dirty="0" smtClean="0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1828800" y="1828800"/>
            <a:ext cx="6704013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74446" y="2194105"/>
            <a:ext cx="6552727" cy="339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80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Bosnia &amp; Herzegovina, Serbia, and Croatia invite you to a bake sale today in the press hall from 0900-1400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000080"/>
              </a:solidFill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80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All proceeds go towards relief efforts from the flooding earlier this year</a:t>
            </a:r>
            <a:endParaRPr lang="en-US" dirty="0">
              <a:solidFill>
                <a:srgbClr val="000080"/>
              </a:solidFill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>
              <a:solidFill>
                <a:srgbClr val="000080"/>
              </a:solidFill>
              <a:latin typeface="Arial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55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15888"/>
            <a:ext cx="6553200" cy="1143000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latin typeface="+mn-lt"/>
                <a:ea typeface="Tahoma" pitchFamily="34" charset="0"/>
                <a:cs typeface="Tahoma" pitchFamily="34" charset="0"/>
              </a:rPr>
              <a:t>Closing</a:t>
            </a:r>
            <a:r>
              <a:rPr lang="en-US" dirty="0">
                <a:latin typeface="+mn-lt"/>
                <a:ea typeface="Tahoma" pitchFamily="34" charset="0"/>
                <a:cs typeface="Tahoma" pitchFamily="34" charset="0"/>
              </a:rPr>
              <a:t/>
            </a:r>
            <a:br>
              <a:rPr lang="en-US" dirty="0">
                <a:latin typeface="+mn-lt"/>
                <a:ea typeface="Tahoma" pitchFamily="34" charset="0"/>
                <a:cs typeface="Tahoma" pitchFamily="34" charset="0"/>
              </a:rPr>
            </a:br>
            <a:r>
              <a:rPr lang="en-US" sz="2000" dirty="0" smtClean="0">
                <a:latin typeface="+mn-lt"/>
                <a:ea typeface="Tahoma" pitchFamily="34" charset="0"/>
                <a:cs typeface="Tahoma" pitchFamily="34" charset="0"/>
              </a:rPr>
              <a:t>Jimmie Bradshaw - President</a:t>
            </a:r>
            <a:endParaRPr lang="en-US" sz="2000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48131" name="Line 3"/>
          <p:cNvSpPr>
            <a:spLocks noChangeShapeType="1"/>
          </p:cNvSpPr>
          <p:nvPr/>
        </p:nvSpPr>
        <p:spPr bwMode="auto">
          <a:xfrm>
            <a:off x="1828800" y="1446213"/>
            <a:ext cx="655955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678917" name="Rectangle 5"/>
          <p:cNvSpPr>
            <a:spLocks noChangeArrowheads="1"/>
          </p:cNvSpPr>
          <p:nvPr/>
        </p:nvSpPr>
        <p:spPr bwMode="auto">
          <a:xfrm>
            <a:off x="1774446" y="2194105"/>
            <a:ext cx="6552727" cy="339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80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23 </a:t>
            </a:r>
            <a:r>
              <a:rPr lang="en-US" dirty="0">
                <a:solidFill>
                  <a:srgbClr val="000080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September</a:t>
            </a:r>
          </a:p>
          <a:p>
            <a:pPr marL="1524000" lvl="4" indent="-6096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800" b="0" dirty="0">
                <a:latin typeface="Arial" pitchFamily="34" charset="0"/>
              </a:rPr>
              <a:t>Key Focus: </a:t>
            </a:r>
            <a:r>
              <a:rPr lang="en-US" sz="1800" b="0" dirty="0" smtClean="0">
                <a:latin typeface="Arial" pitchFamily="34" charset="0"/>
              </a:rPr>
              <a:t>Announcement of charities selected for funding, Tombola </a:t>
            </a:r>
            <a:r>
              <a:rPr lang="en-US" sz="1800" b="0" dirty="0">
                <a:latin typeface="Arial" pitchFamily="34" charset="0"/>
              </a:rPr>
              <a:t>Ticket </a:t>
            </a:r>
            <a:r>
              <a:rPr lang="en-US" sz="1800" b="0" dirty="0" smtClean="0">
                <a:latin typeface="Arial" pitchFamily="34" charset="0"/>
              </a:rPr>
              <a:t>Sales Schedule, </a:t>
            </a:r>
            <a:r>
              <a:rPr lang="en-US" sz="1800" b="0" dirty="0">
                <a:latin typeface="Arial" pitchFamily="34" charset="0"/>
              </a:rPr>
              <a:t>Bazaar Instructions &amp; Call for Entertainment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  <a:ea typeface="Tahoma" pitchFamily="34" charset="0"/>
                <a:cs typeface="Tahoma" pitchFamily="34" charset="0"/>
              </a:rPr>
              <a:t>07 </a:t>
            </a:r>
            <a:r>
              <a:rPr lang="en-US" dirty="0">
                <a:latin typeface="+mn-lt"/>
                <a:ea typeface="Tahoma" pitchFamily="34" charset="0"/>
                <a:cs typeface="Tahoma" pitchFamily="34" charset="0"/>
              </a:rPr>
              <a:t>October &amp; </a:t>
            </a:r>
            <a:r>
              <a:rPr lang="en-US" dirty="0" smtClean="0">
                <a:latin typeface="+mn-lt"/>
                <a:ea typeface="Tahoma" pitchFamily="34" charset="0"/>
                <a:cs typeface="Tahoma" pitchFamily="34" charset="0"/>
              </a:rPr>
              <a:t>21 </a:t>
            </a:r>
            <a:r>
              <a:rPr lang="en-US" dirty="0">
                <a:latin typeface="+mn-lt"/>
                <a:ea typeface="Tahoma" pitchFamily="34" charset="0"/>
                <a:cs typeface="Tahoma" pitchFamily="34" charset="0"/>
              </a:rPr>
              <a:t>October</a:t>
            </a:r>
          </a:p>
          <a:p>
            <a:pPr marL="1524000" lvl="6" indent="-6096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800" b="0" dirty="0">
                <a:latin typeface="Arial" pitchFamily="34" charset="0"/>
              </a:rPr>
              <a:t>Key Focus: VIP &amp; Visitor Passes</a:t>
            </a:r>
            <a:endParaRPr lang="en-US" sz="1800" dirty="0"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  <a:ea typeface="Tahoma" pitchFamily="34" charset="0"/>
                <a:cs typeface="Tahoma" pitchFamily="34" charset="0"/>
              </a:rPr>
              <a:t>6 </a:t>
            </a:r>
            <a:r>
              <a:rPr lang="en-US" dirty="0">
                <a:latin typeface="+mn-lt"/>
                <a:ea typeface="Tahoma" pitchFamily="34" charset="0"/>
                <a:cs typeface="Tahoma" pitchFamily="34" charset="0"/>
              </a:rPr>
              <a:t>November </a:t>
            </a:r>
          </a:p>
          <a:p>
            <a:pPr marL="1524000" lvl="6" indent="-6096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800" b="0" dirty="0">
                <a:latin typeface="Arial" pitchFamily="34" charset="0"/>
              </a:rPr>
              <a:t>Key Focus: Final Instructions &amp; After Sales Schedule</a:t>
            </a:r>
            <a:r>
              <a:rPr lang="en-US" sz="2000" dirty="0"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678918" name="Text Box 6"/>
          <p:cNvSpPr txBox="1">
            <a:spLocks noChangeArrowheads="1"/>
          </p:cNvSpPr>
          <p:nvPr/>
        </p:nvSpPr>
        <p:spPr bwMode="auto">
          <a:xfrm>
            <a:off x="1752600" y="1628775"/>
            <a:ext cx="6559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  <a:ea typeface="Tahoma" pitchFamily="34" charset="0"/>
                <a:cs typeface="Tahoma" pitchFamily="34" charset="0"/>
              </a:rPr>
              <a:t>General Meeting Dates </a:t>
            </a:r>
            <a:r>
              <a:rPr lang="en-US" sz="2800" dirty="0" smtClean="0">
                <a:latin typeface="+mn-lt"/>
                <a:ea typeface="Tahoma" pitchFamily="34" charset="0"/>
                <a:cs typeface="Tahoma" pitchFamily="34" charset="0"/>
              </a:rPr>
              <a:t>2014</a:t>
            </a:r>
            <a:endParaRPr lang="en-US" sz="2800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369887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1800" dirty="0">
                <a:latin typeface="+mn-lt"/>
                <a:cs typeface="+mn-cs"/>
              </a:rPr>
              <a:t>Please return voting cards and folders</a:t>
            </a:r>
            <a:endParaRPr lang="en-US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37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7" name="Rectangle 3"/>
          <p:cNvSpPr>
            <a:spLocks noGrp="1" noChangeArrowheads="1"/>
          </p:cNvSpPr>
          <p:nvPr>
            <p:ph type="title"/>
          </p:nvPr>
        </p:nvSpPr>
        <p:spPr>
          <a:xfrm>
            <a:off x="1886674" y="6351"/>
            <a:ext cx="6430239" cy="1118394"/>
          </a:xfrm>
        </p:spPr>
        <p:txBody>
          <a:bodyPr/>
          <a:lstStyle/>
          <a:p>
            <a:pPr>
              <a:defRPr/>
            </a:pPr>
            <a:r>
              <a:rPr lang="en-GB" sz="3600" b="1" dirty="0" smtClean="0">
                <a:latin typeface="+mn-lt"/>
              </a:rPr>
              <a:t>Sponsors &amp; Events</a:t>
            </a:r>
            <a:r>
              <a:rPr lang="en-GB" sz="2800" b="1" dirty="0">
                <a:solidFill>
                  <a:schemeClr val="accent2"/>
                </a:solidFill>
                <a:latin typeface="+mn-lt"/>
              </a:rPr>
              <a:t/>
            </a:r>
            <a:br>
              <a:rPr lang="en-GB" sz="2800" b="1" dirty="0">
                <a:solidFill>
                  <a:schemeClr val="accent2"/>
                </a:solidFill>
                <a:latin typeface="+mn-lt"/>
              </a:rPr>
            </a:br>
            <a:r>
              <a:rPr lang="en-GB" sz="20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Dionysia Leolei, </a:t>
            </a:r>
            <a:r>
              <a:rPr lang="en-US" sz="2000" dirty="0" smtClean="0">
                <a:solidFill>
                  <a:schemeClr val="accent2"/>
                </a:solidFill>
              </a:rPr>
              <a:t>Sponsors &amp; Event Coordinator</a:t>
            </a:r>
            <a:endParaRPr lang="en-US" sz="2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3011" name="Line 5"/>
          <p:cNvSpPr>
            <a:spLocks noChangeShapeType="1"/>
          </p:cNvSpPr>
          <p:nvPr/>
        </p:nvSpPr>
        <p:spPr bwMode="auto">
          <a:xfrm>
            <a:off x="1828800" y="1052736"/>
            <a:ext cx="6516688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Ορθογώνιο 2"/>
          <p:cNvSpPr/>
          <p:nvPr/>
        </p:nvSpPr>
        <p:spPr bwMode="auto">
          <a:xfrm>
            <a:off x="827584" y="980728"/>
            <a:ext cx="7992888" cy="50405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u="sng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CONFIRMED SPONSORS 2014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37" y="1619280"/>
            <a:ext cx="1894474" cy="7597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839" y="1619281"/>
            <a:ext cx="1782377" cy="587045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008" y="2574594"/>
            <a:ext cx="1906040" cy="486649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37" y="2842662"/>
            <a:ext cx="1899245" cy="7616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06" y="3321599"/>
            <a:ext cx="1990042" cy="443243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780" y="3347081"/>
            <a:ext cx="1643982" cy="5053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097" y="2378993"/>
            <a:ext cx="837348" cy="79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Εικόνα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37" y="4150438"/>
            <a:ext cx="1899245" cy="7616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" name="Εικόνα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553" y="4335175"/>
            <a:ext cx="1460948" cy="367211"/>
          </a:xfrm>
          <a:prstGeom prst="rect">
            <a:avLst/>
          </a:prstGeom>
        </p:spPr>
      </p:pic>
      <p:pic>
        <p:nvPicPr>
          <p:cNvPr id="19" name="Εικόνα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37" y="5187425"/>
            <a:ext cx="1899246" cy="7616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090" y="5248956"/>
            <a:ext cx="2201260" cy="54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965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620713"/>
            <a:ext cx="6553200" cy="1143000"/>
          </a:xfrm>
        </p:spPr>
        <p:txBody>
          <a:bodyPr/>
          <a:lstStyle/>
          <a:p>
            <a:pPr eaLnBrk="1" hangingPunct="1"/>
            <a:r>
              <a:rPr lang="nl-NL" sz="3600" b="1" smtClean="0"/>
              <a:t>VOTES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2000" smtClean="0"/>
              <a:t>Jimmie Bradshaw - President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1488" y="1866900"/>
            <a:ext cx="6502400" cy="3721100"/>
          </a:xfrm>
        </p:spPr>
        <p:txBody>
          <a:bodyPr/>
          <a:lstStyle/>
          <a:p>
            <a:endParaRPr lang="en-US" sz="2000" b="1" dirty="0" smtClean="0">
              <a:solidFill>
                <a:srgbClr val="C00000"/>
              </a:solidFill>
            </a:endParaRPr>
          </a:p>
          <a:p>
            <a:r>
              <a:rPr lang="en-GB" sz="2400" b="1" dirty="0" smtClean="0">
                <a:cs typeface="Tahoma" pitchFamily="34" charset="0"/>
              </a:rPr>
              <a:t>Approval of: </a:t>
            </a:r>
            <a:br>
              <a:rPr lang="en-GB" sz="2400" b="1" dirty="0" smtClean="0">
                <a:cs typeface="Tahoma" pitchFamily="34" charset="0"/>
              </a:rPr>
            </a:br>
            <a:r>
              <a:rPr lang="en-GB" sz="2400" b="1" dirty="0" smtClean="0">
                <a:cs typeface="Tahoma" pitchFamily="34" charset="0"/>
              </a:rPr>
              <a:t>1) Minutes from 17 June 2014</a:t>
            </a:r>
            <a:endParaRPr lang="en-US" sz="2000" b="1" dirty="0" smtClean="0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1828800" y="1828800"/>
            <a:ext cx="6488113" cy="1587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55604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Guest Speaker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Carla </a:t>
            </a:r>
            <a:r>
              <a:rPr lang="en-US" dirty="0" err="1">
                <a:solidFill>
                  <a:schemeClr val="accent2"/>
                </a:solidFill>
              </a:rPr>
              <a:t>Bucalossi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Quatrini</a:t>
            </a:r>
            <a:r>
              <a:rPr lang="en-US" dirty="0" smtClean="0"/>
              <a:t> </a:t>
            </a:r>
          </a:p>
          <a:p>
            <a:r>
              <a:rPr lang="en-US" sz="2800" dirty="0" smtClean="0"/>
              <a:t>President, NATO International Club</a:t>
            </a:r>
          </a:p>
          <a:p>
            <a:r>
              <a:rPr lang="en-US" sz="2800" dirty="0" smtClean="0"/>
              <a:t>Natointernationalclub.org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62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620713"/>
            <a:ext cx="6553200" cy="1143000"/>
          </a:xfrm>
        </p:spPr>
        <p:txBody>
          <a:bodyPr/>
          <a:lstStyle/>
          <a:p>
            <a:pPr eaLnBrk="1" hangingPunct="1"/>
            <a:r>
              <a:rPr lang="nl-NL" sz="3600" b="1" dirty="0" smtClean="0"/>
              <a:t>Guest Access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err="1" smtClean="0"/>
              <a:t>Beckie</a:t>
            </a:r>
            <a:r>
              <a:rPr lang="en-US" sz="2000" dirty="0" smtClean="0"/>
              <a:t> </a:t>
            </a:r>
            <a:r>
              <a:rPr lang="en-US" sz="2000" dirty="0" err="1" smtClean="0"/>
              <a:t>Metelko</a:t>
            </a:r>
            <a:r>
              <a:rPr lang="en-US" sz="2000" dirty="0" smtClean="0"/>
              <a:t> – Vice-President &amp; Guest Access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1488" y="1866900"/>
            <a:ext cx="6502400" cy="3721100"/>
          </a:xfrm>
        </p:spPr>
        <p:txBody>
          <a:bodyPr/>
          <a:lstStyle/>
          <a:p>
            <a:endParaRPr lang="en-US" sz="2000" b="1" dirty="0" smtClean="0">
              <a:solidFill>
                <a:srgbClr val="C00000"/>
              </a:solidFill>
            </a:endParaRPr>
          </a:p>
          <a:p>
            <a:r>
              <a:rPr lang="en-GB" sz="2400" b="1" dirty="0" smtClean="0">
                <a:cs typeface="Tahoma" pitchFamily="34" charset="0"/>
              </a:rPr>
              <a:t>Helpers</a:t>
            </a:r>
          </a:p>
          <a:p>
            <a:pPr lvl="1"/>
            <a:r>
              <a:rPr lang="en-GB" sz="2000" b="1" dirty="0" smtClean="0">
                <a:cs typeface="Tahoma" pitchFamily="34" charset="0"/>
              </a:rPr>
              <a:t>Use NATO personnel &amp; family first</a:t>
            </a:r>
          </a:p>
          <a:p>
            <a:pPr lvl="1"/>
            <a:r>
              <a:rPr lang="en-GB" sz="2000" b="1" dirty="0" smtClean="0">
                <a:cs typeface="Tahoma" pitchFamily="34" charset="0"/>
              </a:rPr>
              <a:t>Only 12 helpers per country for one stand, 18 for two stands</a:t>
            </a:r>
          </a:p>
          <a:p>
            <a:pPr lvl="1"/>
            <a:r>
              <a:rPr lang="en-GB" sz="2000" b="1" dirty="0" smtClean="0">
                <a:cs typeface="Tahoma" pitchFamily="34" charset="0"/>
              </a:rPr>
              <a:t>Only valid for one day</a:t>
            </a:r>
          </a:p>
          <a:p>
            <a:r>
              <a:rPr lang="en-GB" sz="2400" b="1" dirty="0" smtClean="0">
                <a:cs typeface="Tahoma" pitchFamily="34" charset="0"/>
              </a:rPr>
              <a:t>Guests</a:t>
            </a:r>
          </a:p>
          <a:p>
            <a:r>
              <a:rPr lang="en-GB" sz="2400" b="1" dirty="0" smtClean="0">
                <a:cs typeface="Tahoma" pitchFamily="34" charset="0"/>
              </a:rPr>
              <a:t>Other</a:t>
            </a:r>
          </a:p>
          <a:p>
            <a:pPr lvl="1"/>
            <a:r>
              <a:rPr lang="en-GB" sz="2000" b="1" dirty="0" smtClean="0">
                <a:cs typeface="Tahoma" pitchFamily="34" charset="0"/>
              </a:rPr>
              <a:t>VIP’s</a:t>
            </a:r>
          </a:p>
          <a:p>
            <a:pPr lvl="1"/>
            <a:r>
              <a:rPr lang="en-GB" sz="2000" b="1" dirty="0" smtClean="0">
                <a:cs typeface="Tahoma" pitchFamily="34" charset="0"/>
              </a:rPr>
              <a:t>Musicians/Entertainment</a:t>
            </a:r>
          </a:p>
          <a:p>
            <a:endParaRPr lang="en-US" sz="2000" b="1" dirty="0" smtClean="0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1828800" y="1828800"/>
            <a:ext cx="6488113" cy="1587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16779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620713"/>
            <a:ext cx="6553200" cy="1143000"/>
          </a:xfrm>
        </p:spPr>
        <p:txBody>
          <a:bodyPr/>
          <a:lstStyle/>
          <a:p>
            <a:pPr eaLnBrk="1" hangingPunct="1"/>
            <a:r>
              <a:rPr lang="nl-NL" sz="3600" b="1" dirty="0" smtClean="0"/>
              <a:t>Change Jar</a:t>
            </a:r>
            <a:br>
              <a:rPr lang="nl-NL" sz="3600" b="1" dirty="0" smtClean="0"/>
            </a:br>
            <a:r>
              <a:rPr lang="en-US" sz="2000" dirty="0" err="1" smtClean="0"/>
              <a:t>Beckie</a:t>
            </a:r>
            <a:r>
              <a:rPr lang="en-US" sz="2000" dirty="0" smtClean="0"/>
              <a:t> </a:t>
            </a:r>
            <a:r>
              <a:rPr lang="en-US" sz="2000" dirty="0" err="1" smtClean="0"/>
              <a:t>Metelko</a:t>
            </a:r>
            <a:r>
              <a:rPr lang="en-US" sz="2000" dirty="0" smtClean="0"/>
              <a:t> – Vice-President &amp; Guest Access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1488" y="1866900"/>
            <a:ext cx="6502400" cy="37211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1828800" y="1860760"/>
            <a:ext cx="6488113" cy="1587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492896"/>
            <a:ext cx="2199927" cy="281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008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Blank Presentation">
  <a:themeElements>
    <a:clrScheme name="">
      <a:dk1>
        <a:srgbClr val="000080"/>
      </a:dk1>
      <a:lt1>
        <a:srgbClr val="FFFFFF"/>
      </a:lt1>
      <a:dk2>
        <a:srgbClr val="00008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6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31047</TotalTime>
  <Words>1114</Words>
  <Application>Microsoft Office PowerPoint</Application>
  <PresentationFormat>On-screen Show (4:3)</PresentationFormat>
  <Paragraphs>294</Paragraphs>
  <Slides>52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8" baseType="lpstr">
      <vt:lpstr>Arial Unicode MS</vt:lpstr>
      <vt:lpstr>Microsoft YaHei</vt:lpstr>
      <vt:lpstr>ＭＳ Ｐゴシック</vt:lpstr>
      <vt:lpstr>ＭＳ Ｐゴシック</vt:lpstr>
      <vt:lpstr>Adobe Gothic Std B</vt:lpstr>
      <vt:lpstr>Arial</vt:lpstr>
      <vt:lpstr>Arial Black</vt:lpstr>
      <vt:lpstr>Calibri</vt:lpstr>
      <vt:lpstr>Century Schoolbook</vt:lpstr>
      <vt:lpstr>Comic Sans MS</vt:lpstr>
      <vt:lpstr>Palatino Linotype</vt:lpstr>
      <vt:lpstr>Tahoma</vt:lpstr>
      <vt:lpstr>Times</vt:lpstr>
      <vt:lpstr>Times New Roman</vt:lpstr>
      <vt:lpstr>Wingdings</vt:lpstr>
      <vt:lpstr>Blank Presentation</vt:lpstr>
      <vt:lpstr>PowerPoint Presentation</vt:lpstr>
      <vt:lpstr>PowerPoint Presentation</vt:lpstr>
      <vt:lpstr>Agenda</vt:lpstr>
      <vt:lpstr>Farewell to Members Jimmie Bradshaw - President</vt:lpstr>
      <vt:lpstr>Welcome to Members Jimmie Bradshaw - President</vt:lpstr>
      <vt:lpstr>VOTES Jimmie Bradshaw - President</vt:lpstr>
      <vt:lpstr>Guest Speaker</vt:lpstr>
      <vt:lpstr>Guest Access Beckie Metelko – Vice-President &amp; Guest Access</vt:lpstr>
      <vt:lpstr>Change Jar Beckie Metelko – Vice-President &amp; Guest Access</vt:lpstr>
      <vt:lpstr>Web Site Access  Beckie Metelko – Vice-President &amp; Guest Access </vt:lpstr>
      <vt:lpstr>PowerPoint Presentation</vt:lpstr>
      <vt:lpstr>PowerPoint Presentation</vt:lpstr>
      <vt:lpstr>PowerPoint Presentation</vt:lpstr>
      <vt:lpstr>Membership Database Trine Lauvsnes– Membership Coordinator</vt:lpstr>
      <vt:lpstr>Membership Database Trine Lauvsnes– Membership Coordinator</vt:lpstr>
      <vt:lpstr>Membership Database Trine Lauvsnes– Membership Coordinator</vt:lpstr>
      <vt:lpstr>Bazaar Update   Emily Michnay - Bazaar Coordinator</vt:lpstr>
      <vt:lpstr>PowerPoint Presentation</vt:lpstr>
      <vt:lpstr>Decorating Your Stand  Emily Michnay -- Bazaar Coordinator</vt:lpstr>
      <vt:lpstr>Decorating Your Stand  Emily Michnay -- Bazaar Coordinator</vt:lpstr>
      <vt:lpstr>NATIONAL STANDS</vt:lpstr>
      <vt:lpstr>Tombola Update  Carla Bucalossi Quatrini - Tombola Coordinator</vt:lpstr>
      <vt:lpstr>Tombola Overview  Carla Bucalossi Quatrini - Tombola Coordinator</vt:lpstr>
      <vt:lpstr>Tombola Prize List Carla Bucalossi Quatrini - Tombola Coordinator</vt:lpstr>
      <vt:lpstr>Ticket Sales Carla Bucalossi Quatrini - Tombola Coordinator</vt:lpstr>
      <vt:lpstr>2014 Tombola Ticket Sales Dates Carla Bucalossi Quatrini - Tombola Coordinator</vt:lpstr>
      <vt:lpstr>2014 Tombola Ticket Sales Carla Bucalossi Quatrini - Tombola Coordinator</vt:lpstr>
      <vt:lpstr>Charity Selection &amp; Voting Process  Jimmie Bradshaw – President</vt:lpstr>
      <vt:lpstr>Charity Selection Overview Jimmie Bradshaw – President</vt:lpstr>
      <vt:lpstr>Charity Voting Process Jimmie Bradshaw – President</vt:lpstr>
      <vt:lpstr>Charity Voting Process Jimmie Bradshaw – President</vt:lpstr>
      <vt:lpstr>PowerPoint Presentation</vt:lpstr>
      <vt:lpstr>PowerPoint Presentation</vt:lpstr>
      <vt:lpstr>Belgian Charity Presentation  Emily Michnay</vt:lpstr>
      <vt:lpstr>Belgian Charity Voting Julija Vejic - International Charity Coordinator </vt:lpstr>
      <vt:lpstr>Coffee Break 15 min</vt:lpstr>
      <vt:lpstr>International Charity Presentation  Julija Vejic - International Charity Coordinator</vt:lpstr>
      <vt:lpstr>International Charity Voting Julija Vejic - International Charity Coordinator</vt:lpstr>
      <vt:lpstr>Restaurant Update  Christina Arvanitaki - Restaurant Coordinator</vt:lpstr>
      <vt:lpstr>Sponsors &amp; Events  Dionysia Leolei, Sponsors &amp; Event Coordinator</vt:lpstr>
      <vt:lpstr>Bake Sale  Dionysia Leolei, Sponsorship &amp; Events, Bake Sales</vt:lpstr>
      <vt:lpstr>BAKE SALE REMINDERS Dionysia Leolei, Sponsorship &amp; Events, Bake Sales</vt:lpstr>
      <vt:lpstr>BAKE SALE REMINDERS Dionysia Leolei, Sponsorship &amp; Events, Bake Sales</vt:lpstr>
      <vt:lpstr>BAKE SALE REMINDERS Dionysia Leolei, Sponsorship &amp; Events, Bake Sales</vt:lpstr>
      <vt:lpstr>BAKE SALE REMINDERS Dionysia Leolei, Sponsorship &amp; Events, Bake Sales</vt:lpstr>
      <vt:lpstr>BAKE SALE REMINDERS Dionysia Leolei, Sponsorship &amp; Events, Bake Sales</vt:lpstr>
      <vt:lpstr>BAKE SALE REMINDERS Dionysia Leolei, Sponsorship &amp; Events, Bake Sales</vt:lpstr>
      <vt:lpstr>BAKE SALE REMINDERS Dionysia Leolei, Sponsorship &amp; Events, Bake Sales</vt:lpstr>
      <vt:lpstr>Any other business Jimmie Bradshaw - President</vt:lpstr>
      <vt:lpstr>Bake Sale Today!!!</vt:lpstr>
      <vt:lpstr>Closing Jimmie Bradshaw - President</vt:lpstr>
      <vt:lpstr>Sponsors &amp; Events  Dionysia Leolei, Sponsors &amp; Event Coordinator</vt:lpstr>
    </vt:vector>
  </TitlesOfParts>
  <Company>Robbin Warner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Robbin Warner</dc:creator>
  <cp:lastModifiedBy>Emily M</cp:lastModifiedBy>
  <cp:revision>602</cp:revision>
  <cp:lastPrinted>2014-09-08T18:34:46Z</cp:lastPrinted>
  <dcterms:created xsi:type="dcterms:W3CDTF">2010-04-28T08:04:43Z</dcterms:created>
  <dcterms:modified xsi:type="dcterms:W3CDTF">2014-09-16T13:45:11Z</dcterms:modified>
</cp:coreProperties>
</file>